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257" r:id="rId3"/>
    <p:sldId id="870" r:id="rId5"/>
    <p:sldId id="3090" r:id="rId6"/>
    <p:sldId id="3238" r:id="rId7"/>
    <p:sldId id="3207" r:id="rId8"/>
    <p:sldId id="2990" r:id="rId9"/>
    <p:sldId id="2985" r:id="rId10"/>
    <p:sldId id="3091" r:id="rId11"/>
    <p:sldId id="3098" r:id="rId12"/>
    <p:sldId id="3144" r:id="rId13"/>
    <p:sldId id="3156" r:id="rId14"/>
    <p:sldId id="3145" r:id="rId15"/>
    <p:sldId id="3147" r:id="rId16"/>
    <p:sldId id="3148" r:id="rId17"/>
    <p:sldId id="3149" r:id="rId18"/>
    <p:sldId id="3099" r:id="rId19"/>
    <p:sldId id="3178" r:id="rId20"/>
    <p:sldId id="3150" r:id="rId21"/>
    <p:sldId id="3151" r:id="rId22"/>
    <p:sldId id="3152" r:id="rId23"/>
    <p:sldId id="3153" r:id="rId24"/>
    <p:sldId id="3154" r:id="rId25"/>
    <p:sldId id="3155" r:id="rId26"/>
    <p:sldId id="3195" r:id="rId27"/>
    <p:sldId id="3196" r:id="rId28"/>
    <p:sldId id="3197" r:id="rId29"/>
    <p:sldId id="3198" r:id="rId30"/>
    <p:sldId id="3158" r:id="rId31"/>
    <p:sldId id="2988" r:id="rId32"/>
    <p:sldId id="3092" r:id="rId33"/>
    <p:sldId id="3093" r:id="rId34"/>
    <p:sldId id="3208" r:id="rId35"/>
    <p:sldId id="3096" r:id="rId36"/>
    <p:sldId id="3094" r:id="rId37"/>
    <p:sldId id="279" r:id="rId3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1338" autoAdjust="0"/>
  </p:normalViewPr>
  <p:slideViewPr>
    <p:cSldViewPr snapToGrid="0">
      <p:cViewPr>
        <p:scale>
          <a:sx n="80" d="100"/>
          <a:sy n="80" d="100"/>
        </p:scale>
        <p:origin x="78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E2648D-026E-4FA5-BE03-DC0193D94246}"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3" descr="23.png"/>
          <p:cNvPicPr>
            <a:picLocks noChangeAspect="1"/>
          </p:cNvPicPr>
          <p:nvPr userDrawn="1"/>
        </p:nvPicPr>
        <p:blipFill>
          <a:blip r:embed="rId2"/>
          <a:srcRect/>
          <a:stretch>
            <a:fillRect/>
          </a:stretch>
        </p:blipFill>
        <p:spPr bwMode="auto">
          <a:xfrm>
            <a:off x="0" y="0"/>
            <a:ext cx="12192000"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890347"/>
            <a:ext cx="9144000" cy="1909762"/>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4202722"/>
            <a:ext cx="9144000" cy="1055077"/>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879231"/>
            <a:ext cx="2628900" cy="5297732"/>
          </a:xfrm>
        </p:spPr>
        <p:txBody>
          <a:bodyPr vert="eaVert"/>
          <a:lstStyle>
            <a:lvl1pPr>
              <a:defRPr>
                <a:solidFill>
                  <a:schemeClr val="tx1"/>
                </a:solidFill>
              </a:defRPr>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879229"/>
            <a:ext cx="7734300" cy="5297733"/>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pic>
        <p:nvPicPr>
          <p:cNvPr id="9" name="图片 3" descr="23.png"/>
          <p:cNvPicPr>
            <a:picLocks noChangeAspect="1"/>
          </p:cNvPicPr>
          <p:nvPr userDrawn="1"/>
        </p:nvPicPr>
        <p:blipFill>
          <a:blip r:embed="rId2"/>
          <a:srcRect/>
          <a:stretch>
            <a:fillRect/>
          </a:stretch>
        </p:blipFill>
        <p:spPr bwMode="auto">
          <a:xfrm>
            <a:off x="0" y="0"/>
            <a:ext cx="12192000"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2373923"/>
            <a:ext cx="10515600" cy="1317380"/>
          </a:xfrm>
        </p:spPr>
        <p:txBody>
          <a:bodyPr vert="horz" lIns="91440" tIns="45720" rIns="91440" bIns="45720" rtlCol="0" anchor="b">
            <a:normAutofit/>
          </a:bodyPr>
          <a:lstStyle>
            <a:lvl1pPr>
              <a:defRPr lang="zh-CN" altLang="en-US" sz="6000" dirty="0"/>
            </a:lvl1pPr>
          </a:lstStyle>
          <a:p>
            <a:pPr lvl="0" algn="ctr"/>
            <a:r>
              <a:rPr lang="zh-CN" altLang="en-US" dirty="0"/>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完全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7" name="Rectangle 7"/>
          <p:cNvSpPr>
            <a:spLocks noChangeArrowheads="1"/>
          </p:cNvSpPr>
          <p:nvPr/>
        </p:nvSpPr>
        <p:spPr bwMode="invGray">
          <a:xfrm flipH="1">
            <a:off x="0" y="6501793"/>
            <a:ext cx="502741" cy="191768"/>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Foundry Gridnik Medium" pitchFamily="50" charset="0"/>
              <a:ea typeface="+mn-ea"/>
              <a:cs typeface="+mn-cs"/>
            </a:endParaRPr>
          </a:p>
        </p:txBody>
      </p:sp>
      <p:sp>
        <p:nvSpPr>
          <p:cNvPr id="8" name="Rectangle 7"/>
          <p:cNvSpPr>
            <a:spLocks noChangeArrowheads="1"/>
          </p:cNvSpPr>
          <p:nvPr/>
        </p:nvSpPr>
        <p:spPr bwMode="auto">
          <a:xfrm>
            <a:off x="132292" y="6541612"/>
            <a:ext cx="336550" cy="107315"/>
          </a:xfrm>
          <a:prstGeom prst="rect">
            <a:avLst/>
          </a:prstGeom>
          <a:noFill/>
          <a:ln>
            <a:noFill/>
          </a:ln>
        </p:spPr>
        <p:txBody>
          <a:bodyPr wrap="none" lIns="91448" tIns="0" rIns="91448"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B8A6ECEC-11A6-7C42-8773-0343EF3A23DC}" type="slidenum">
              <a:rPr kumimoji="0" lang="en-US" altLang="zh-CN" sz="7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7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35846" name="Picture 9" descr="bg2.png"/>
          <p:cNvPicPr>
            <a:picLocks noChangeAspect="1"/>
          </p:cNvPicPr>
          <p:nvPr userDrawn="1"/>
        </p:nvPicPr>
        <p:blipFill>
          <a:blip r:embed="rId2"/>
          <a:stretch>
            <a:fillRect/>
          </a:stretch>
        </p:blipFill>
        <p:spPr>
          <a:xfrm>
            <a:off x="5331884" y="0"/>
            <a:ext cx="6860116" cy="6858000"/>
          </a:xfrm>
          <a:prstGeom prst="rect">
            <a:avLst/>
          </a:prstGeom>
          <a:noFill/>
          <a:ln w="9525">
            <a:noFill/>
          </a:ln>
        </p:spPr>
      </p:pic>
      <p:sp>
        <p:nvSpPr>
          <p:cNvPr id="5" name="Title 28"/>
          <p:cNvSpPr>
            <a:spLocks noGrp="1"/>
          </p:cNvSpPr>
          <p:nvPr>
            <p:ph type="title"/>
          </p:nvPr>
        </p:nvSpPr>
        <p:spPr bwMode="gray">
          <a:xfrm>
            <a:off x="237915" y="47653"/>
            <a:ext cx="11740035" cy="597132"/>
          </a:xfrm>
          <a:prstGeom prst="rect">
            <a:avLst/>
          </a:prstGeom>
        </p:spPr>
        <p:txBody>
          <a:bodyPr lIns="121899" tIns="60949" rIns="121899" bIns="60949"/>
          <a:lstStyle>
            <a:lvl1pPr marL="0" algn="l" defTabSz="913765" rtl="0" eaLnBrk="1" latinLnBrk="0" hangingPunct="1">
              <a:lnSpc>
                <a:spcPct val="100000"/>
              </a:lnSpc>
              <a:spcBef>
                <a:spcPct val="0"/>
              </a:spcBef>
              <a:buNone/>
              <a:tabLst>
                <a:tab pos="913130" algn="l"/>
              </a:tabLst>
              <a:defRPr lang="en-US" sz="1875" kern="1200" cap="none" spc="0" baseline="0" dirty="0">
                <a:solidFill>
                  <a:schemeClr val="bg1"/>
                </a:solidFill>
                <a:latin typeface="Arial" panose="020B0604020202020204" pitchFamily="34" charset="0"/>
                <a:ea typeface="+mn-ea"/>
                <a:cs typeface="Arial" panose="020B0604020202020204" pitchFamily="34" charset="0"/>
              </a:defRPr>
            </a:lvl1pPr>
          </a:lstStyle>
          <a:p>
            <a:r>
              <a:rPr lang="zh-CN" altLang="en-US" noProof="1"/>
              <a:t>单击此处编辑母版标题样式</a:t>
            </a:r>
            <a:endParaRPr lang="en-US" noProof="1"/>
          </a:p>
        </p:txBody>
      </p:sp>
      <p:sp>
        <p:nvSpPr>
          <p:cNvPr id="11" name="日期占位符 1"/>
          <p:cNvSpPr>
            <a:spLocks noGrp="1"/>
          </p:cNvSpPr>
          <p:nvPr>
            <p:ph type="dt" sz="half" idx="2"/>
          </p:nvPr>
        </p:nvSpPr>
        <p:spPr>
          <a:xfrm>
            <a:off x="609600" y="6245225"/>
            <a:ext cx="2844800" cy="476250"/>
          </a:xfrm>
          <a:prstGeom prst="rect">
            <a:avLst/>
          </a:prstGeom>
        </p:spPr>
        <p:txBody>
          <a:bodyPr/>
          <a:lstStyle>
            <a:lvl1pPr>
              <a:buFontTx/>
              <a:buNone/>
              <a:defRPr noProof="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2"/>
          <p:cNvSpPr>
            <a:spLocks noGrp="1"/>
          </p:cNvSpPr>
          <p:nvPr>
            <p:ph type="ftr" sz="quarter" idx="3"/>
          </p:nvPr>
        </p:nvSpPr>
        <p:spPr>
          <a:xfrm>
            <a:off x="4165600" y="6245225"/>
            <a:ext cx="3860800" cy="476250"/>
          </a:xfrm>
          <a:prstGeom prst="rect">
            <a:avLst/>
          </a:prstGeom>
        </p:spPr>
        <p:txBody>
          <a:bodyPr/>
          <a:lstStyle>
            <a:lvl1pPr>
              <a:buFontTx/>
              <a:buNone/>
              <a:defRPr noProof="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3"/>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0D9CB9-3F66-1546-AD33-4F93034EE364}" type="slidenum">
              <a:rPr kumimoji="0" altLang="zh-CN" sz="14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7" name="图片 6" descr="板式.jpg"/>
          <p:cNvPicPr>
            <a:picLocks noChangeAspect="1"/>
          </p:cNvPicPr>
          <p:nvPr userDrawn="1"/>
        </p:nvPicPr>
        <p:blipFill>
          <a:blip r:embed="rId2" cstate="screen">
            <a:lum contrast="10000"/>
          </a:blip>
          <a:srcRect/>
          <a:stretch>
            <a:fillRect/>
          </a:stretch>
        </p:blipFill>
        <p:spPr bwMode="auto">
          <a:xfrm>
            <a:off x="0" y="0"/>
            <a:ext cx="12192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867263"/>
            <a:ext cx="5181600" cy="539285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867263"/>
            <a:ext cx="5181600" cy="539285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6344" y="109537"/>
            <a:ext cx="10515600" cy="633414"/>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nvPr>
        </p:nvSpPr>
        <p:spPr>
          <a:xfrm>
            <a:off x="839788" y="93381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1757728"/>
            <a:ext cx="5157787" cy="451998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93381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1757728"/>
            <a:ext cx="5183188" cy="451998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6612" y="914401"/>
            <a:ext cx="3932237" cy="879230"/>
          </a:xfrm>
        </p:spPr>
        <p:txBody>
          <a:bodyPr anchor="b"/>
          <a:lstStyle>
            <a:lvl1pPr>
              <a:defRPr sz="3200">
                <a:solidFill>
                  <a:schemeClr val="tx1"/>
                </a:solidFill>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5183188" y="987425"/>
            <a:ext cx="6172200" cy="5193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hasCustomPrompt="1"/>
          </p:nvPr>
        </p:nvSpPr>
        <p:spPr>
          <a:xfrm>
            <a:off x="839788" y="2057400"/>
            <a:ext cx="3932237" cy="41235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987424"/>
            <a:ext cx="3932237" cy="1069975"/>
          </a:xfrm>
        </p:spPr>
        <p:txBody>
          <a:bodyPr anchor="b"/>
          <a:lstStyle>
            <a:lvl1pPr>
              <a:defRPr sz="3200">
                <a:solidFill>
                  <a:schemeClr val="tx1"/>
                </a:solidFill>
              </a:defRPr>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5"/>
            <a:ext cx="6172200" cy="5140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4070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8" name="灯片编号占位符 7"/>
          <p:cNvSpPr>
            <a:spLocks noGrp="1"/>
          </p:cNvSpPr>
          <p:nvPr>
            <p:ph type="sldNum" sz="quarter" idx="10"/>
          </p:nvPr>
        </p:nvSpPr>
        <p:spPr>
          <a:xfrm>
            <a:off x="8610600" y="6356350"/>
            <a:ext cx="2743200" cy="365125"/>
          </a:xfrm>
          <a:prstGeom prst="rect">
            <a:avLst/>
          </a:prstGeom>
        </p:spPr>
        <p:txBody>
          <a:bodyPr/>
          <a:lstStyle/>
          <a:p>
            <a:r>
              <a:rPr lang="zh-CN" altLang="en-US"/>
              <a:t>第</a:t>
            </a:r>
            <a:fld id="{7D9BB5D0-35E4-459D-AEF3-FE4D7C45CC19}" type="slidenum">
              <a:rPr lang="zh-CN" altLang="en-US" smtClean="0"/>
            </a:fld>
            <a:r>
              <a:rPr lang="zh-CN" altLang="en-US"/>
              <a:t>页</a:t>
            </a:r>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descr="板式.jpg"/>
          <p:cNvPicPr>
            <a:picLocks noChangeAspect="1"/>
          </p:cNvPicPr>
          <p:nvPr userDrawn="1"/>
        </p:nvPicPr>
        <p:blipFill>
          <a:blip r:embed="rId16" cstate="screen">
            <a:lum contrast="10000"/>
          </a:blip>
          <a:srcRect/>
          <a:stretch>
            <a:fillRect/>
          </a:stretch>
        </p:blipFill>
        <p:spPr bwMode="auto">
          <a:xfrm>
            <a:off x="0" y="0"/>
            <a:ext cx="12192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占位符 1"/>
          <p:cNvSpPr>
            <a:spLocks noGrp="1"/>
          </p:cNvSpPr>
          <p:nvPr>
            <p:ph type="title"/>
          </p:nvPr>
        </p:nvSpPr>
        <p:spPr>
          <a:xfrm>
            <a:off x="398584" y="76199"/>
            <a:ext cx="10515600" cy="633414"/>
          </a:xfrm>
          <a:prstGeom prst="rect">
            <a:avLst/>
          </a:prstGeom>
        </p:spPr>
        <p:txBody>
          <a:bodyPr vert="horz" lIns="91440" tIns="45720" rIns="91440" bIns="45720"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15462" y="922338"/>
            <a:ext cx="11051930" cy="5357811"/>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27.png"/><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6.xml"/><Relationship Id="rId2" Type="http://schemas.openxmlformats.org/officeDocument/2006/relationships/image" Target="../media/image29.pn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6.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image" Target="../media/image34.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6.xml"/><Relationship Id="rId2" Type="http://schemas.openxmlformats.org/officeDocument/2006/relationships/image" Target="../media/image36.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6.xml"/><Relationship Id="rId2" Type="http://schemas.openxmlformats.org/officeDocument/2006/relationships/image" Target="../media/image38.png"/><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6.xml"/><Relationship Id="rId2" Type="http://schemas.openxmlformats.org/officeDocument/2006/relationships/image" Target="../media/image40.png"/><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380615"/>
            <a:ext cx="9394825" cy="2343150"/>
          </a:xfrm>
        </p:spPr>
        <p:txBody>
          <a:bodyPr/>
          <a:lstStyle/>
          <a:p>
            <a:r>
              <a:rPr lang="zh-CN" altLang="en-US" dirty="0"/>
              <a:t>湖北省高等教育自学考试</a:t>
            </a:r>
            <a:br>
              <a:rPr lang="zh-CN" altLang="en-US" dirty="0"/>
            </a:br>
            <a:r>
              <a:rPr lang="zh-CN" altLang="en-US" dirty="0"/>
              <a:t>新旧</a:t>
            </a:r>
            <a:r>
              <a:rPr lang="zh-CN" altLang="en-US" dirty="0" smtClean="0"/>
              <a:t>专业转接操作指南</a:t>
            </a:r>
            <a:br>
              <a:rPr lang="en-US" altLang="zh-CN" dirty="0"/>
            </a:br>
            <a:endParaRPr lang="zh-CN" altLang="en-US" dirty="0"/>
          </a:p>
        </p:txBody>
      </p:sp>
      <p:sp>
        <p:nvSpPr>
          <p:cNvPr id="3" name="副标题 2"/>
          <p:cNvSpPr>
            <a:spLocks noGrp="1"/>
          </p:cNvSpPr>
          <p:nvPr>
            <p:ph type="subTitle" idx="1"/>
          </p:nvPr>
        </p:nvSpPr>
        <p:spPr>
          <a:xfrm>
            <a:off x="1524000" y="4194467"/>
            <a:ext cx="9144000" cy="1055077"/>
          </a:xfrm>
        </p:spPr>
        <p:txBody>
          <a:bodyPr>
            <a:normAutofit/>
          </a:bodyPr>
          <a:lstStyle/>
          <a:p>
            <a:r>
              <a:rPr lang="zh-CN" altLang="en-US" dirty="0"/>
              <a:t>湖北省教育考试院自考办</a:t>
            </a:r>
            <a:endParaRPr lang="zh-CN" altLang="en-US" dirty="0"/>
          </a:p>
          <a:p>
            <a:r>
              <a:rPr lang="en-US" altLang="zh-CN" dirty="0"/>
              <a:t>2021</a:t>
            </a:r>
            <a:r>
              <a:rPr lang="zh-CN" altLang="en-US" dirty="0"/>
              <a:t>年</a:t>
            </a:r>
            <a:r>
              <a:rPr lang="en-US" altLang="zh-CN" dirty="0"/>
              <a:t>7</a:t>
            </a:r>
            <a:r>
              <a:rPr lang="zh-CN" altLang="en-US" dirty="0"/>
              <a:t>月</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17" name="任意多边形 16"/>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18" name="任意多边形 17"/>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19" name="任意多边形 18"/>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27" name="任意多边形 26"/>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28" name="任意多边形 27"/>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29" name="任意多边形 28"/>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30" name="任意多边形 29"/>
          <p:cNvSpPr/>
          <p:nvPr/>
        </p:nvSpPr>
        <p:spPr>
          <a:xfrm>
            <a:off x="10246530" y="677762"/>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31" name="任意多边形 30"/>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2" name="任意多边形 31"/>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3" name="任意多边形 32"/>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4" name="任意多边形 33"/>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8"/>
              <a:lumOff val="540"/>
              <a:alphaOff val="0"/>
            </a:schemeClr>
          </a:fillRef>
          <a:effectRef idx="0">
            <a:schemeClr val="accent2">
              <a:hueOff val="-209531"/>
              <a:satOff val="-2398"/>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pic>
        <p:nvPicPr>
          <p:cNvPr id="5" name="图片 4"/>
          <p:cNvPicPr>
            <a:picLocks noChangeAspect="1"/>
          </p:cNvPicPr>
          <p:nvPr/>
        </p:nvPicPr>
        <p:blipFill>
          <a:blip r:embed="rId1"/>
          <a:srcRect r="12737" b="11216"/>
          <a:stretch>
            <a:fillRect/>
          </a:stretch>
        </p:blipFill>
        <p:spPr>
          <a:xfrm>
            <a:off x="146685" y="1530350"/>
            <a:ext cx="8091805" cy="3629025"/>
          </a:xfrm>
          <a:prstGeom prst="rect">
            <a:avLst/>
          </a:prstGeom>
        </p:spPr>
      </p:pic>
      <p:pic>
        <p:nvPicPr>
          <p:cNvPr id="6" name="图片 5"/>
          <p:cNvPicPr>
            <a:picLocks noChangeAspect="1"/>
          </p:cNvPicPr>
          <p:nvPr/>
        </p:nvPicPr>
        <p:blipFill>
          <a:blip r:embed="rId2"/>
          <a:srcRect r="5320" b="20134"/>
          <a:stretch>
            <a:fillRect/>
          </a:stretch>
        </p:blipFill>
        <p:spPr>
          <a:xfrm>
            <a:off x="7674610" y="2698750"/>
            <a:ext cx="5139690" cy="1292225"/>
          </a:xfrm>
          <a:prstGeom prst="rect">
            <a:avLst/>
          </a:prstGeom>
        </p:spPr>
      </p:pic>
      <p:pic>
        <p:nvPicPr>
          <p:cNvPr id="8" name="图片 7"/>
          <p:cNvPicPr>
            <a:picLocks noChangeAspect="1"/>
          </p:cNvPicPr>
          <p:nvPr/>
        </p:nvPicPr>
        <p:blipFill>
          <a:blip r:embed="rId3"/>
          <a:srcRect l="1969" t="3956" r="14243" b="20000"/>
          <a:stretch>
            <a:fillRect/>
          </a:stretch>
        </p:blipFill>
        <p:spPr>
          <a:xfrm>
            <a:off x="6694170" y="4732020"/>
            <a:ext cx="4996180" cy="1319530"/>
          </a:xfrm>
          <a:prstGeom prst="rect">
            <a:avLst/>
          </a:prstGeom>
        </p:spPr>
      </p:pic>
      <p:sp>
        <p:nvSpPr>
          <p:cNvPr id="9" name="矩形标注 8"/>
          <p:cNvSpPr/>
          <p:nvPr/>
        </p:nvSpPr>
        <p:spPr>
          <a:xfrm rot="5400000">
            <a:off x="4134485" y="4612640"/>
            <a:ext cx="1279525" cy="2912745"/>
          </a:xfrm>
          <a:prstGeom prst="wedgeRectCallout">
            <a:avLst>
              <a:gd name="adj1" fmla="val -53970"/>
              <a:gd name="adj2" fmla="val -131273"/>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10" name="图片 9"/>
          <p:cNvPicPr>
            <a:picLocks noChangeAspect="1"/>
          </p:cNvPicPr>
          <p:nvPr/>
        </p:nvPicPr>
        <p:blipFill>
          <a:blip r:embed="rId4"/>
          <a:srcRect l="30880" t="3707" b="38309"/>
          <a:stretch>
            <a:fillRect/>
          </a:stretch>
        </p:blipFill>
        <p:spPr>
          <a:xfrm>
            <a:off x="3510915" y="5541010"/>
            <a:ext cx="2654300" cy="1167765"/>
          </a:xfrm>
          <a:prstGeom prst="rect">
            <a:avLst/>
          </a:prstGeom>
        </p:spPr>
      </p:pic>
      <p:sp>
        <p:nvSpPr>
          <p:cNvPr id="3" name="右箭头 2"/>
          <p:cNvSpPr/>
          <p:nvPr/>
        </p:nvSpPr>
        <p:spPr>
          <a:xfrm>
            <a:off x="6661785" y="425958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燕尾形箭头 6"/>
          <p:cNvSpPr/>
          <p:nvPr/>
        </p:nvSpPr>
        <p:spPr>
          <a:xfrm rot="5400000">
            <a:off x="8547100" y="4518025"/>
            <a:ext cx="979170" cy="4857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17" name="任意多边形 16"/>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18" name="任意多边形 17"/>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19" name="任意多边形 18"/>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27" name="任意多边形 26"/>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28" name="任意多边形 27"/>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29" name="任意多边形 28"/>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30" name="任意多边形 29"/>
          <p:cNvSpPr/>
          <p:nvPr/>
        </p:nvSpPr>
        <p:spPr>
          <a:xfrm>
            <a:off x="10246530" y="677762"/>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31" name="任意多边形 30"/>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2" name="任意多边形 31"/>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3" name="任意多边形 32"/>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4" name="任意多边形 33"/>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pic>
        <p:nvPicPr>
          <p:cNvPr id="4" name="图片 3"/>
          <p:cNvPicPr>
            <a:picLocks noChangeAspect="1"/>
          </p:cNvPicPr>
          <p:nvPr/>
        </p:nvPicPr>
        <p:blipFill>
          <a:blip r:embed="rId1"/>
          <a:stretch>
            <a:fillRect/>
          </a:stretch>
        </p:blipFill>
        <p:spPr>
          <a:xfrm>
            <a:off x="2071370" y="1499235"/>
            <a:ext cx="6245225" cy="5425440"/>
          </a:xfrm>
          <a:prstGeom prst="rect">
            <a:avLst/>
          </a:prstGeom>
        </p:spPr>
      </p:pic>
      <p:sp>
        <p:nvSpPr>
          <p:cNvPr id="5" name="文本框 4"/>
          <p:cNvSpPr txBox="1"/>
          <p:nvPr/>
        </p:nvSpPr>
        <p:spPr>
          <a:xfrm>
            <a:off x="8902700" y="2814320"/>
            <a:ext cx="2011680" cy="368300"/>
          </a:xfrm>
          <a:prstGeom prst="rect">
            <a:avLst/>
          </a:prstGeom>
          <a:noFill/>
        </p:spPr>
        <p:txBody>
          <a:bodyPr wrap="none" rtlCol="0">
            <a:spAutoFit/>
          </a:bodyPr>
          <a:p>
            <a:r>
              <a:rPr lang="zh-CN" altLang="en-US"/>
              <a:t>展现新旧专业计划</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92" name="任意多边形 91"/>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93" name="任意多边形 92"/>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94" name="任意多边形 93"/>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5" name="任意多边形 94"/>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96" name="任意多边形 95"/>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97" name="任意多边形 96"/>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98" name="任意多边形 97"/>
          <p:cNvSpPr/>
          <p:nvPr/>
        </p:nvSpPr>
        <p:spPr>
          <a:xfrm>
            <a:off x="10246530"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99" name="任意多边形 98"/>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2"/>
          </a:solidFill>
          <a:ln>
            <a:noFill/>
          </a:ln>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00" name="任意多边形 99"/>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01" name="任意多边形 100"/>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02" name="任意多边形 101"/>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 name="文本框 5"/>
          <p:cNvSpPr txBox="1"/>
          <p:nvPr/>
        </p:nvSpPr>
        <p:spPr>
          <a:xfrm>
            <a:off x="8238490" y="1990725"/>
            <a:ext cx="3451225" cy="1476375"/>
          </a:xfrm>
          <a:prstGeom prst="rect">
            <a:avLst/>
          </a:prstGeom>
          <a:noFill/>
        </p:spPr>
        <p:txBody>
          <a:bodyPr wrap="square" rtlCol="0">
            <a:spAutoFit/>
          </a:bodyPr>
          <a:p>
            <a:r>
              <a:rPr lang="en-US" altLang="zh-CN"/>
              <a:t>    </a:t>
            </a:r>
            <a:r>
              <a:rPr lang="zh-CN" altLang="en-US"/>
              <a:t>本示例中考生专业无默认新专业对接</a:t>
            </a:r>
            <a:endParaRPr lang="zh-CN" altLang="en-US"/>
          </a:p>
          <a:p>
            <a:pPr indent="0">
              <a:buFont typeface="Wingdings" panose="05000000000000000000" charset="0"/>
              <a:buNone/>
            </a:pPr>
            <a:r>
              <a:rPr lang="en-US" altLang="zh-CN"/>
              <a:t>——</a:t>
            </a:r>
            <a:r>
              <a:rPr lang="zh-CN" altLang="en-US"/>
              <a:t>无新旧专业对接的专业，学位课不予对接，直接跳过学位课对接部分</a:t>
            </a:r>
            <a:endParaRPr lang="zh-CN" altLang="en-US"/>
          </a:p>
        </p:txBody>
      </p:sp>
      <p:pic>
        <p:nvPicPr>
          <p:cNvPr id="4" name="图片 3"/>
          <p:cNvPicPr>
            <a:picLocks noChangeAspect="1"/>
          </p:cNvPicPr>
          <p:nvPr/>
        </p:nvPicPr>
        <p:blipFill>
          <a:blip r:embed="rId1"/>
          <a:stretch>
            <a:fillRect/>
          </a:stretch>
        </p:blipFill>
        <p:spPr>
          <a:xfrm>
            <a:off x="860425" y="1652905"/>
            <a:ext cx="6692900" cy="4841875"/>
          </a:xfrm>
          <a:prstGeom prst="rect">
            <a:avLst/>
          </a:prstGeom>
        </p:spPr>
      </p:pic>
      <p:sp>
        <p:nvSpPr>
          <p:cNvPr id="5" name="文本框 4"/>
          <p:cNvSpPr txBox="1"/>
          <p:nvPr/>
        </p:nvSpPr>
        <p:spPr>
          <a:xfrm>
            <a:off x="2692400" y="2911475"/>
            <a:ext cx="853440" cy="368300"/>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rtlCol="0">
            <a:spAutoFit/>
          </a:bodyPr>
          <a:p>
            <a:endParaRPr lang="zh-CN" altLang="en-US"/>
          </a:p>
        </p:txBody>
      </p:sp>
      <p:sp>
        <p:nvSpPr>
          <p:cNvPr id="7" name="文本框 6"/>
          <p:cNvSpPr txBox="1"/>
          <p:nvPr/>
        </p:nvSpPr>
        <p:spPr>
          <a:xfrm>
            <a:off x="2112645" y="2477770"/>
            <a:ext cx="5440680" cy="368300"/>
          </a:xfrm>
          <a:prstGeom prst="rect">
            <a:avLst/>
          </a:prstGeom>
          <a:noFill/>
        </p:spPr>
        <p:txBody>
          <a:bodyPr wrap="none" rtlCol="0">
            <a:spAutoFit/>
          </a:bodyPr>
          <a:p>
            <a:pPr algn="l"/>
            <a:r>
              <a:rPr lang="zh-CN" altLang="en-US">
                <a:solidFill>
                  <a:schemeClr val="accent1"/>
                </a:solidFill>
                <a:effectLst>
                  <a:outerShdw blurRad="38100" dist="25400" dir="5400000" algn="ctr" rotWithShape="0">
                    <a:srgbClr val="6E747A">
                      <a:alpha val="43000"/>
                    </a:srgbClr>
                  </a:outerShdw>
                </a:effectLst>
                <a:sym typeface="+mn-ea"/>
              </a:rPr>
              <a:t>无专业对接的学位课不对接，直接进入了公共课对接</a:t>
            </a:r>
            <a:endParaRPr lang="zh-CN" altLang="en-US">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48" name="任意多边形 47"/>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49" name="任意多边形 48"/>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50" name="任意多边形 49"/>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1" name="任意多边形 50"/>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52" name="任意多边形 51"/>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53" name="任意多边形 52"/>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54" name="任意多边形 53"/>
          <p:cNvSpPr/>
          <p:nvPr/>
        </p:nvSpPr>
        <p:spPr>
          <a:xfrm>
            <a:off x="10246530"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55" name="任意多边形 54"/>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6" name="任意多边形 55"/>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2"/>
          </a:solidFill>
          <a:ln>
            <a:noFill/>
          </a:ln>
        </p:spPr>
        <p:style>
          <a:lnRef idx="0">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7" name="任意多边形 56"/>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8" name="任意多边形 57"/>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5"/>
              <a:lumOff val="540"/>
              <a:alphaOff val="0"/>
            </a:schemeClr>
          </a:fillRef>
          <a:effectRef idx="0">
            <a:schemeClr val="accent2">
              <a:hueOff val="-209531"/>
              <a:satOff val="-2395"/>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 name="文本框 8"/>
          <p:cNvSpPr txBox="1"/>
          <p:nvPr/>
        </p:nvSpPr>
        <p:spPr>
          <a:xfrm>
            <a:off x="8616315" y="1569720"/>
            <a:ext cx="3006725" cy="1753235"/>
          </a:xfrm>
          <a:prstGeom prst="rect">
            <a:avLst/>
          </a:prstGeom>
          <a:noFill/>
        </p:spPr>
        <p:txBody>
          <a:bodyPr wrap="square" rtlCol="0">
            <a:spAutoFit/>
          </a:bodyPr>
          <a:p>
            <a:r>
              <a:rPr lang="en-US" altLang="zh-CN"/>
              <a:t>1</a:t>
            </a:r>
            <a:r>
              <a:rPr lang="zh-CN" altLang="en-US"/>
              <a:t>、若公共课满足学分要求则</a:t>
            </a:r>
            <a:r>
              <a:rPr lang="zh-CN" altLang="en-US">
                <a:solidFill>
                  <a:srgbClr val="FF0000"/>
                </a:solidFill>
              </a:rPr>
              <a:t>不</a:t>
            </a:r>
            <a:r>
              <a:rPr lang="zh-CN" altLang="en-US"/>
              <a:t>对接，直接跳过；</a:t>
            </a:r>
            <a:endParaRPr lang="zh-CN" altLang="en-US"/>
          </a:p>
          <a:p>
            <a:r>
              <a:rPr lang="en-US" altLang="zh-CN"/>
              <a:t>2</a:t>
            </a:r>
            <a:r>
              <a:rPr lang="zh-CN" altLang="en-US"/>
              <a:t>、</a:t>
            </a:r>
            <a:r>
              <a:rPr lang="zh-CN"/>
              <a:t>公共政治课不允许对接，不会出现在已考或顶替课程中（相同课程直接转到新专业）</a:t>
            </a:r>
            <a:endParaRPr lang="zh-CN">
              <a:solidFill>
                <a:srgbClr val="FF0000"/>
              </a:solidFill>
            </a:endParaRPr>
          </a:p>
        </p:txBody>
      </p:sp>
      <p:pic>
        <p:nvPicPr>
          <p:cNvPr id="4" name="图片 3"/>
          <p:cNvPicPr>
            <a:picLocks noChangeAspect="1"/>
          </p:cNvPicPr>
          <p:nvPr/>
        </p:nvPicPr>
        <p:blipFill>
          <a:blip r:embed="rId1"/>
          <a:stretch>
            <a:fillRect/>
          </a:stretch>
        </p:blipFill>
        <p:spPr>
          <a:xfrm>
            <a:off x="860425" y="1652905"/>
            <a:ext cx="6692900" cy="4841875"/>
          </a:xfrm>
          <a:prstGeom prst="rect">
            <a:avLst/>
          </a:prstGeom>
        </p:spPr>
      </p:pic>
      <p:sp>
        <p:nvSpPr>
          <p:cNvPr id="7" name="文本框 6"/>
          <p:cNvSpPr txBox="1"/>
          <p:nvPr/>
        </p:nvSpPr>
        <p:spPr>
          <a:xfrm>
            <a:off x="2195830" y="2613025"/>
            <a:ext cx="5440680" cy="368300"/>
          </a:xfrm>
          <a:prstGeom prst="rect">
            <a:avLst/>
          </a:prstGeom>
          <a:noFill/>
        </p:spPr>
        <p:txBody>
          <a:bodyPr wrap="none" rtlCol="0">
            <a:spAutoFit/>
          </a:bodyPr>
          <a:p>
            <a:r>
              <a:rPr lang="zh-CN" altLang="en-US">
                <a:solidFill>
                  <a:schemeClr val="accent1"/>
                </a:solidFill>
                <a:effectLst>
                  <a:outerShdw blurRad="38100" dist="25400" dir="5400000" algn="ctr" rotWithShape="0">
                    <a:srgbClr val="6E747A">
                      <a:alpha val="43000"/>
                    </a:srgbClr>
                  </a:outerShdw>
                </a:effectLst>
              </a:rPr>
              <a:t>无专业对接的学位课不对接，直接进入了公共课对接</a:t>
            </a:r>
            <a:endParaRPr lang="zh-CN" altLang="en-US">
              <a:solidFill>
                <a:schemeClr val="accent1"/>
              </a:solidFill>
              <a:effectLst>
                <a:outerShdw blurRad="38100" dist="25400" dir="5400000" algn="ctr" rotWithShape="0">
                  <a:srgbClr val="6E747A">
                    <a:alpha val="43000"/>
                  </a:srgbClr>
                </a:outerShdw>
              </a:effectLst>
            </a:endParaRPr>
          </a:p>
        </p:txBody>
      </p:sp>
      <p:pic>
        <p:nvPicPr>
          <p:cNvPr id="8" name="图片 7"/>
          <p:cNvPicPr>
            <a:picLocks noChangeAspect="1"/>
          </p:cNvPicPr>
          <p:nvPr/>
        </p:nvPicPr>
        <p:blipFill>
          <a:blip r:embed="rId2"/>
          <a:srcRect t="1328" r="1931" b="53484"/>
          <a:stretch>
            <a:fillRect/>
          </a:stretch>
        </p:blipFill>
        <p:spPr>
          <a:xfrm>
            <a:off x="5091430" y="3263900"/>
            <a:ext cx="7100570" cy="2378075"/>
          </a:xfrm>
          <a:prstGeom prst="rect">
            <a:avLst/>
          </a:prstGeom>
          <a:ln>
            <a:solidFill>
              <a:schemeClr val="tx2">
                <a:lumMod val="60000"/>
                <a:lumOff val="40000"/>
              </a:schemeClr>
            </a:solidFill>
          </a:ln>
        </p:spPr>
      </p:pic>
      <p:sp>
        <p:nvSpPr>
          <p:cNvPr id="3" name="文本框 2"/>
          <p:cNvSpPr txBox="1"/>
          <p:nvPr/>
        </p:nvSpPr>
        <p:spPr>
          <a:xfrm>
            <a:off x="2060575" y="6489700"/>
            <a:ext cx="4526280" cy="368300"/>
          </a:xfrm>
          <a:prstGeom prst="rect">
            <a:avLst/>
          </a:prstGeom>
          <a:noFill/>
        </p:spPr>
        <p:txBody>
          <a:bodyPr wrap="none" rtlCol="0">
            <a:spAutoFit/>
            <a:scene3d>
              <a:camera prst="orthographicFront"/>
              <a:lightRig rig="threePt" dir="t"/>
            </a:scene3d>
          </a:bodyPr>
          <a:p>
            <a:r>
              <a:rPr lang="zh-CN" altLang="en-US">
                <a:ln w="22225">
                  <a:solidFill>
                    <a:schemeClr val="accent2"/>
                  </a:solidFill>
                  <a:prstDash val="solid"/>
                </a:ln>
                <a:solidFill>
                  <a:schemeClr val="accent2">
                    <a:lumMod val="40000"/>
                    <a:lumOff val="60000"/>
                  </a:schemeClr>
                </a:solidFill>
                <a:effectLst/>
              </a:rPr>
              <a:t>依次进入公共课、专业课、选考课对接界面</a:t>
            </a:r>
            <a:endParaRPr lang="zh-CN" altLang="en-US">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4074" r="2068" b="4374"/>
          <a:stretch>
            <a:fillRect/>
          </a:stretch>
        </p:blipFill>
        <p:spPr>
          <a:xfrm>
            <a:off x="5628640" y="1415415"/>
            <a:ext cx="4961890" cy="2732405"/>
          </a:xfrm>
          <a:prstGeom prst="rect">
            <a:avLst/>
          </a:prstGeom>
        </p:spPr>
      </p:pic>
      <p:pic>
        <p:nvPicPr>
          <p:cNvPr id="12" name="图片 11"/>
          <p:cNvPicPr>
            <a:picLocks noChangeAspect="1"/>
          </p:cNvPicPr>
          <p:nvPr/>
        </p:nvPicPr>
        <p:blipFill>
          <a:blip r:embed="rId2"/>
          <a:stretch>
            <a:fillRect/>
          </a:stretch>
        </p:blipFill>
        <p:spPr>
          <a:xfrm>
            <a:off x="161925" y="1499235"/>
            <a:ext cx="4375785" cy="3011805"/>
          </a:xfrm>
          <a:prstGeom prst="rect">
            <a:avLst/>
          </a:prstGeom>
        </p:spPr>
      </p:pic>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59" name="任意多边形 58"/>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60" name="任意多边形 59"/>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61" name="任意多边形 60"/>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2" name="任意多边形 61"/>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63" name="任意多边形 62"/>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64" name="任意多边形 63"/>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65" name="任意多边形 64"/>
          <p:cNvSpPr/>
          <p:nvPr/>
        </p:nvSpPr>
        <p:spPr>
          <a:xfrm>
            <a:off x="10246530"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66" name="任意多边形 65"/>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7" name="任意多边形 66"/>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8" name="任意多边形 67"/>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2"/>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9" name="任意多边形 68"/>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 name="右箭头 8"/>
          <p:cNvSpPr/>
          <p:nvPr/>
        </p:nvSpPr>
        <p:spPr>
          <a:xfrm>
            <a:off x="4581525" y="2486025"/>
            <a:ext cx="1476375" cy="257175"/>
          </a:xfrm>
          <a:prstGeom prst="righ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乘号 9"/>
          <p:cNvSpPr/>
          <p:nvPr/>
        </p:nvSpPr>
        <p:spPr>
          <a:xfrm>
            <a:off x="4752340" y="215709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3"/>
          <a:stretch>
            <a:fillRect/>
          </a:stretch>
        </p:blipFill>
        <p:spPr>
          <a:xfrm>
            <a:off x="4930775" y="4147820"/>
            <a:ext cx="5744210" cy="2667000"/>
          </a:xfrm>
          <a:prstGeom prst="rect">
            <a:avLst/>
          </a:prstGeom>
        </p:spPr>
      </p:pic>
      <p:sp>
        <p:nvSpPr>
          <p:cNvPr id="3" name="文本框 2"/>
          <p:cNvSpPr txBox="1"/>
          <p:nvPr/>
        </p:nvSpPr>
        <p:spPr>
          <a:xfrm>
            <a:off x="6944360" y="2821305"/>
            <a:ext cx="4418330" cy="368300"/>
          </a:xfrm>
          <a:prstGeom prst="rect">
            <a:avLst/>
          </a:prstGeom>
          <a:noFill/>
        </p:spPr>
        <p:txBody>
          <a:bodyPr wrap="none" rtlCol="0">
            <a:spAutoFit/>
          </a:bodyPr>
          <a:p>
            <a:r>
              <a:rPr lang="zh-CN" altLang="en-US">
                <a:solidFill>
                  <a:srgbClr val="FF0000"/>
                </a:solidFill>
                <a:effectLst>
                  <a:outerShdw blurRad="38100" dist="25400" dir="5400000" algn="ctr" rotWithShape="0">
                    <a:srgbClr val="6E747A">
                      <a:alpha val="43000"/>
                    </a:srgbClr>
                  </a:outerShdw>
                </a:effectLst>
              </a:rPr>
              <a:t>专业无对应关系的，专业课最多对接</a:t>
            </a:r>
            <a:r>
              <a:rPr lang="en-US" altLang="zh-CN">
                <a:solidFill>
                  <a:srgbClr val="FF0000"/>
                </a:solidFill>
                <a:effectLst>
                  <a:outerShdw blurRad="38100" dist="25400" dir="5400000" algn="ctr" rotWithShape="0">
                    <a:srgbClr val="6E747A">
                      <a:alpha val="43000"/>
                    </a:srgbClr>
                  </a:outerShdw>
                </a:effectLst>
              </a:rPr>
              <a:t>7</a:t>
            </a:r>
            <a:r>
              <a:rPr lang="zh-CN" altLang="en-US">
                <a:solidFill>
                  <a:srgbClr val="FF0000"/>
                </a:solidFill>
                <a:effectLst>
                  <a:outerShdw blurRad="38100" dist="25400" dir="5400000" algn="ctr" rotWithShape="0">
                    <a:srgbClr val="6E747A">
                      <a:alpha val="43000"/>
                    </a:srgbClr>
                  </a:outerShdw>
                </a:effectLst>
              </a:rPr>
              <a:t>学分</a:t>
            </a:r>
            <a:endParaRPr lang="zh-CN" altLang="en-US">
              <a:solidFill>
                <a:srgbClr val="FF0000"/>
              </a:solidFill>
              <a:effectLst>
                <a:outerShdw blurRad="38100" dist="25400" dir="5400000" algn="ctr" rotWithShape="0">
                  <a:srgbClr val="6E747A">
                    <a:alpha val="43000"/>
                  </a:srgbClr>
                </a:outerShdw>
              </a:effectLst>
            </a:endParaRPr>
          </a:p>
        </p:txBody>
      </p:sp>
      <p:sp>
        <p:nvSpPr>
          <p:cNvPr id="5" name="左弧形箭头 4"/>
          <p:cNvSpPr/>
          <p:nvPr/>
        </p:nvSpPr>
        <p:spPr>
          <a:xfrm rot="18180000">
            <a:off x="3261995" y="4217035"/>
            <a:ext cx="1062355" cy="2593975"/>
          </a:xfrm>
          <a:prstGeom prst="curvedRightArrow">
            <a:avLst>
              <a:gd name="adj1" fmla="val 25000"/>
              <a:gd name="adj2" fmla="val 3634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70" name="任意多边形 69"/>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71" name="任意多边形 70"/>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72" name="任意多边形 71"/>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73" name="任意多边形 72"/>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74" name="任意多边形 73"/>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75" name="任意多边形 74"/>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76" name="任意多边形 75"/>
          <p:cNvSpPr/>
          <p:nvPr/>
        </p:nvSpPr>
        <p:spPr>
          <a:xfrm>
            <a:off x="10246530"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77" name="任意多边形 76"/>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78" name="任意多边形 77"/>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79" name="任意多边形 78"/>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0" name="任意多边形 79"/>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2"/>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3" name="图片 2"/>
          <p:cNvPicPr>
            <a:picLocks noChangeAspect="1"/>
          </p:cNvPicPr>
          <p:nvPr/>
        </p:nvPicPr>
        <p:blipFill>
          <a:blip r:embed="rId1"/>
          <a:srcRect l="1444" t="1343" r="20123" b="974"/>
          <a:stretch>
            <a:fillRect/>
          </a:stretch>
        </p:blipFill>
        <p:spPr>
          <a:xfrm>
            <a:off x="888365" y="1638300"/>
            <a:ext cx="9689465" cy="5219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81" name="任意多边形 80"/>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82" name="任意多边形 81"/>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83" name="任意多边形 82"/>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4" name="任意多边形 83"/>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85" name="任意多边形 84"/>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86" name="任意多边形 85"/>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87" name="任意多边形 86"/>
          <p:cNvSpPr/>
          <p:nvPr/>
        </p:nvSpPr>
        <p:spPr>
          <a:xfrm>
            <a:off x="10246530"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88" name="任意多边形 87"/>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9" name="任意多边形 88"/>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0" name="任意多边形 89"/>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1" name="任意多边形 90"/>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103" name="图片 102"/>
          <p:cNvPicPr>
            <a:picLocks noChangeAspect="1"/>
          </p:cNvPicPr>
          <p:nvPr/>
        </p:nvPicPr>
        <p:blipFill>
          <a:blip r:embed="rId1"/>
          <a:stretch>
            <a:fillRect/>
          </a:stretch>
        </p:blipFill>
        <p:spPr>
          <a:xfrm>
            <a:off x="1736725" y="1922145"/>
            <a:ext cx="7606665" cy="48291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非高起本专业</a:t>
            </a:r>
            <a:endParaRPr lang="zh-CN" altLang="en-US" dirty="0"/>
          </a:p>
        </p:txBody>
      </p:sp>
      <p:sp>
        <p:nvSpPr>
          <p:cNvPr id="81" name="任意多边形 80"/>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rgbClr val="92D050"/>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82" name="任意多边形 81"/>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rgbClr val="92D050"/>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83" name="任意多边形 82"/>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rgbClr val="92D050"/>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4" name="任意多边形 83"/>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rgbClr val="92D050"/>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85" name="任意多边形 84"/>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rgbClr val="92D050"/>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86" name="任意多边形 85"/>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rgbClr val="92D050"/>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87" name="任意多边形 86"/>
          <p:cNvSpPr/>
          <p:nvPr/>
        </p:nvSpPr>
        <p:spPr>
          <a:xfrm>
            <a:off x="10246530"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rgbClr val="92D050"/>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88" name="任意多边形 87"/>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rgbClr val="92D050"/>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9" name="任意多边形 88"/>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rgbClr val="92D050"/>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0" name="任意多边形 89"/>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rgbClr val="92D050"/>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1" name="任意多边形 90"/>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rgbClr val="92D050"/>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3" name="图片 2"/>
          <p:cNvPicPr>
            <a:picLocks noChangeAspect="1"/>
          </p:cNvPicPr>
          <p:nvPr/>
        </p:nvPicPr>
        <p:blipFill>
          <a:blip r:embed="rId1"/>
          <a:stretch>
            <a:fillRect/>
          </a:stretch>
        </p:blipFill>
        <p:spPr>
          <a:xfrm>
            <a:off x="1883410" y="1708150"/>
            <a:ext cx="5620385" cy="5149850"/>
          </a:xfrm>
          <a:prstGeom prst="rect">
            <a:avLst/>
          </a:prstGeom>
        </p:spPr>
      </p:pic>
      <p:sp>
        <p:nvSpPr>
          <p:cNvPr id="4" name="文本框 3"/>
          <p:cNvSpPr txBox="1"/>
          <p:nvPr/>
        </p:nvSpPr>
        <p:spPr>
          <a:xfrm>
            <a:off x="7674610" y="3314700"/>
            <a:ext cx="3611880" cy="368300"/>
          </a:xfrm>
          <a:prstGeom prst="rect">
            <a:avLst/>
          </a:prstGeom>
          <a:noFill/>
        </p:spPr>
        <p:txBody>
          <a:bodyPr wrap="none" rtlCol="0">
            <a:spAutoFit/>
          </a:bodyPr>
          <a:p>
            <a:r>
              <a:rPr lang="zh-CN" altLang="en-US"/>
              <a:t>对接完成后展示所有对接课程情况</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17" name="任意多边形 16"/>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18" name="任意多边形 17"/>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19" name="任意多边形 18"/>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27" name="任意多边形 26"/>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5">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sz="1600" kern="1200" dirty="0"/>
              <a:t>专科段转换</a:t>
            </a:r>
            <a:endParaRPr lang="zh-CN" sz="1600" kern="1200" dirty="0"/>
          </a:p>
        </p:txBody>
      </p:sp>
      <p:sp>
        <p:nvSpPr>
          <p:cNvPr id="28" name="任意多边形 27"/>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29" name="任意多边形 28"/>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31" name="任意多边形 30"/>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85000"/>
            </a:schemeClr>
          </a:solidFill>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2" name="任意多边形 31"/>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33" name="任意多边形 32"/>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7"/>
              <a:lumOff val="540"/>
              <a:alphaOff val="0"/>
            </a:schemeClr>
          </a:fillRef>
          <a:effectRef idx="0">
            <a:schemeClr val="accent2">
              <a:hueOff val="-209531"/>
              <a:satOff val="-2397"/>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pic>
        <p:nvPicPr>
          <p:cNvPr id="5" name="图片 4"/>
          <p:cNvPicPr>
            <a:picLocks noChangeAspect="1"/>
          </p:cNvPicPr>
          <p:nvPr/>
        </p:nvPicPr>
        <p:blipFill>
          <a:blip r:embed="rId1"/>
          <a:srcRect r="12737" b="11216"/>
          <a:stretch>
            <a:fillRect/>
          </a:stretch>
        </p:blipFill>
        <p:spPr>
          <a:xfrm>
            <a:off x="456565" y="1614170"/>
            <a:ext cx="8091805" cy="3629025"/>
          </a:xfrm>
          <a:prstGeom prst="rect">
            <a:avLst/>
          </a:prstGeom>
        </p:spPr>
      </p:pic>
      <p:pic>
        <p:nvPicPr>
          <p:cNvPr id="9" name="图片 8"/>
          <p:cNvPicPr>
            <a:picLocks noChangeAspect="1"/>
          </p:cNvPicPr>
          <p:nvPr/>
        </p:nvPicPr>
        <p:blipFill>
          <a:blip r:embed="rId2"/>
          <a:stretch>
            <a:fillRect/>
          </a:stretch>
        </p:blipFill>
        <p:spPr>
          <a:xfrm>
            <a:off x="6857365" y="2196465"/>
            <a:ext cx="5106035" cy="893445"/>
          </a:xfrm>
          <a:prstGeom prst="rect">
            <a:avLst/>
          </a:prstGeom>
          <a:ln>
            <a:solidFill>
              <a:schemeClr val="tx2">
                <a:lumMod val="60000"/>
                <a:lumOff val="40000"/>
              </a:schemeClr>
            </a:solidFill>
          </a:ln>
        </p:spPr>
      </p:pic>
      <p:sp>
        <p:nvSpPr>
          <p:cNvPr id="11" name="下箭头 10"/>
          <p:cNvSpPr/>
          <p:nvPr/>
        </p:nvSpPr>
        <p:spPr>
          <a:xfrm>
            <a:off x="9794875" y="2971165"/>
            <a:ext cx="665480" cy="6559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3"/>
          <a:srcRect l="2190" t="3086" r="14428" b="17284"/>
          <a:stretch>
            <a:fillRect/>
          </a:stretch>
        </p:blipFill>
        <p:spPr>
          <a:xfrm>
            <a:off x="6857365" y="3627120"/>
            <a:ext cx="4723765" cy="709930"/>
          </a:xfrm>
          <a:prstGeom prst="rect">
            <a:avLst/>
          </a:prstGeom>
          <a:ln>
            <a:solidFill>
              <a:schemeClr val="tx2">
                <a:lumMod val="60000"/>
                <a:lumOff val="40000"/>
              </a:schemeClr>
            </a:solidFill>
          </a:ln>
        </p:spPr>
      </p:pic>
      <p:sp>
        <p:nvSpPr>
          <p:cNvPr id="15" name="矩形标注 14"/>
          <p:cNvSpPr/>
          <p:nvPr/>
        </p:nvSpPr>
        <p:spPr>
          <a:xfrm rot="5400000">
            <a:off x="6186170" y="3735705"/>
            <a:ext cx="1532890" cy="4723130"/>
          </a:xfrm>
          <a:prstGeom prst="wedgeRectCallout">
            <a:avLst>
              <a:gd name="adj1" fmla="val -143537"/>
              <a:gd name="adj2" fmla="val -55700"/>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13" name="图片 12"/>
          <p:cNvPicPr>
            <a:picLocks noChangeAspect="1"/>
          </p:cNvPicPr>
          <p:nvPr/>
        </p:nvPicPr>
        <p:blipFill>
          <a:blip r:embed="rId4"/>
          <a:stretch>
            <a:fillRect/>
          </a:stretch>
        </p:blipFill>
        <p:spPr>
          <a:xfrm>
            <a:off x="4834890" y="5505450"/>
            <a:ext cx="4235450" cy="1252855"/>
          </a:xfrm>
          <a:prstGeom prst="rect">
            <a:avLst/>
          </a:prstGeom>
        </p:spPr>
      </p:pic>
      <p:sp>
        <p:nvSpPr>
          <p:cNvPr id="4" name="右箭头 3"/>
          <p:cNvSpPr/>
          <p:nvPr/>
        </p:nvSpPr>
        <p:spPr>
          <a:xfrm>
            <a:off x="5606415" y="248666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0" y="5598160"/>
            <a:ext cx="4705350" cy="922020"/>
          </a:xfrm>
          <a:prstGeom prst="rect">
            <a:avLst/>
          </a:prstGeom>
          <a:noFill/>
        </p:spPr>
        <p:txBody>
          <a:bodyPr wrap="square" rtlCol="0">
            <a:spAutoFit/>
          </a:bodyPr>
          <a:p>
            <a:r>
              <a:rPr lang="zh-CN" altLang="en-US">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高起本先对接专科段再对接本科段；如果专科段已毕业直接对接本科段，对接成功后学习形式变为全日制专升本</a:t>
            </a:r>
            <a:endParaRPr lang="zh-CN" altLang="en-US">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0" name="任意多边形 79"/>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3" name="任意多边形 2"/>
          <p:cNvSpPr/>
          <p:nvPr/>
        </p:nvSpPr>
        <p:spPr>
          <a:xfrm>
            <a:off x="10283360" y="71014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17" name="任意多边形 16"/>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18" name="任意多边形 17"/>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6"/>
              <a:lumOff val="540"/>
              <a:alphaOff val="0"/>
            </a:schemeClr>
          </a:fillRef>
          <a:effectRef idx="0">
            <a:schemeClr val="accent2">
              <a:hueOff val="-209531"/>
              <a:satOff val="-2396"/>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19" name="任意多边形 18"/>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209531"/>
              <a:satOff val="-2396"/>
              <a:lumOff val="540"/>
              <a:alphaOff val="0"/>
            </a:schemeClr>
          </a:fillRef>
          <a:effectRef idx="0">
            <a:schemeClr val="accent2">
              <a:hueOff val="-209531"/>
              <a:satOff val="-2396"/>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27" name="任意多边形 26"/>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5">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专科段转换</a:t>
            </a:r>
            <a:endParaRPr lang="zh-CN" sz="1600" kern="1200" dirty="0"/>
          </a:p>
        </p:txBody>
      </p:sp>
      <p:sp>
        <p:nvSpPr>
          <p:cNvPr id="28" name="任意多边形 27"/>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6"/>
              <a:lumOff val="540"/>
              <a:alphaOff val="0"/>
            </a:schemeClr>
          </a:fillRef>
          <a:effectRef idx="0">
            <a:schemeClr val="accent2">
              <a:hueOff val="-209531"/>
              <a:satOff val="-2396"/>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29" name="任意多边形 28"/>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209531"/>
              <a:satOff val="-2396"/>
              <a:lumOff val="540"/>
              <a:alphaOff val="0"/>
            </a:schemeClr>
          </a:fillRef>
          <a:effectRef idx="0">
            <a:schemeClr val="accent2">
              <a:hueOff val="-209531"/>
              <a:satOff val="-2396"/>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31" name="任意多边形 30"/>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6"/>
              <a:lumOff val="540"/>
              <a:alphaOff val="0"/>
            </a:schemeClr>
          </a:fillRef>
          <a:effectRef idx="0">
            <a:schemeClr val="accent2">
              <a:hueOff val="-209531"/>
              <a:satOff val="-2396"/>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32" name="任意多边形 31"/>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6"/>
              <a:lumOff val="540"/>
              <a:alphaOff val="0"/>
            </a:schemeClr>
          </a:fillRef>
          <a:effectRef idx="0">
            <a:schemeClr val="accent2">
              <a:hueOff val="-209531"/>
              <a:satOff val="-2396"/>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33" name="任意多边形 32"/>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tx1">
              <a:lumMod val="50000"/>
              <a:lumOff val="50000"/>
            </a:schemeClr>
          </a:solidFill>
        </p:spPr>
        <p:style>
          <a:lnRef idx="0">
            <a:schemeClr val="lt1">
              <a:hueOff val="0"/>
              <a:satOff val="0"/>
              <a:lumOff val="0"/>
              <a:alphaOff val="0"/>
            </a:schemeClr>
          </a:lnRef>
          <a:fillRef idx="1">
            <a:schemeClr val="accent2">
              <a:hueOff val="-209531"/>
              <a:satOff val="-2396"/>
              <a:lumOff val="540"/>
              <a:alphaOff val="0"/>
            </a:schemeClr>
          </a:fillRef>
          <a:effectRef idx="0">
            <a:schemeClr val="accent2">
              <a:hueOff val="-209531"/>
              <a:satOff val="-2396"/>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3" name="图片 2"/>
          <p:cNvPicPr>
            <a:picLocks noChangeAspect="1"/>
          </p:cNvPicPr>
          <p:nvPr/>
        </p:nvPicPr>
        <p:blipFill>
          <a:blip r:embed="rId1"/>
          <a:stretch>
            <a:fillRect/>
          </a:stretch>
        </p:blipFill>
        <p:spPr>
          <a:xfrm>
            <a:off x="1219835" y="1691640"/>
            <a:ext cx="5511165" cy="4902835"/>
          </a:xfrm>
          <a:prstGeom prst="rect">
            <a:avLst/>
          </a:prstGeom>
        </p:spPr>
      </p:pic>
      <p:sp>
        <p:nvSpPr>
          <p:cNvPr id="5" name="文本框 4"/>
          <p:cNvSpPr txBox="1"/>
          <p:nvPr/>
        </p:nvSpPr>
        <p:spPr>
          <a:xfrm>
            <a:off x="7496175" y="3014345"/>
            <a:ext cx="2011680" cy="368300"/>
          </a:xfrm>
          <a:prstGeom prst="rect">
            <a:avLst/>
          </a:prstGeom>
          <a:noFill/>
        </p:spPr>
        <p:txBody>
          <a:bodyPr wrap="none" rtlCol="0" anchor="t">
            <a:spAutoFit/>
          </a:bodyPr>
          <a:p>
            <a:r>
              <a:rPr lang="zh-CN" altLang="en-US">
                <a:sym typeface="+mn-ea"/>
              </a:rPr>
              <a:t>展现新旧专业计划</a:t>
            </a:r>
            <a:endParaRPr lang="zh-CN" altLang="en-US"/>
          </a:p>
        </p:txBody>
      </p:sp>
      <p:sp>
        <p:nvSpPr>
          <p:cNvPr id="80" name="任意多边形 79"/>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4" name="任意多边形 3"/>
          <p:cNvSpPr/>
          <p:nvPr/>
        </p:nvSpPr>
        <p:spPr>
          <a:xfrm>
            <a:off x="10283360" y="71014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0774"/>
            <a:ext cx="12192000" cy="6851904"/>
          </a:xfrm>
          <a:prstGeom prst="rect">
            <a:avLst/>
          </a:prstGeom>
        </p:spPr>
      </p:pic>
      <p:sp>
        <p:nvSpPr>
          <p:cNvPr id="3" name="矩形: 圆角 2"/>
          <p:cNvSpPr/>
          <p:nvPr/>
        </p:nvSpPr>
        <p:spPr>
          <a:xfrm>
            <a:off x="2107671" y="2276873"/>
            <a:ext cx="2552700" cy="3467100"/>
          </a:xfrm>
          <a:prstGeom prst="roundRect">
            <a:avLst>
              <a:gd name="adj" fmla="val 696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4" name="矩形: 圆角 3"/>
          <p:cNvSpPr/>
          <p:nvPr/>
        </p:nvSpPr>
        <p:spPr>
          <a:xfrm>
            <a:off x="4869921" y="2276873"/>
            <a:ext cx="2552700" cy="3467100"/>
          </a:xfrm>
          <a:prstGeom prst="roundRect">
            <a:avLst>
              <a:gd name="adj" fmla="val 69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5" name="矩形: 圆角 4"/>
          <p:cNvSpPr/>
          <p:nvPr/>
        </p:nvSpPr>
        <p:spPr>
          <a:xfrm>
            <a:off x="7632171" y="2276873"/>
            <a:ext cx="2552700" cy="3467100"/>
          </a:xfrm>
          <a:prstGeom prst="roundRect">
            <a:avLst>
              <a:gd name="adj" fmla="val 69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7" name="文本框 32"/>
          <p:cNvSpPr txBox="1">
            <a:spLocks noChangeArrowheads="1"/>
          </p:cNvSpPr>
          <p:nvPr/>
        </p:nvSpPr>
        <p:spPr bwMode="auto">
          <a:xfrm>
            <a:off x="2107671" y="2939549"/>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01</a:t>
            </a:r>
            <a:endParaRPr lang="zh-CN" altLang="en-US" sz="5400" dirty="0">
              <a:solidFill>
                <a:srgbClr val="0070C0"/>
              </a:solidFill>
              <a:latin typeface="+mn-ea"/>
              <a:ea typeface="+mn-ea"/>
            </a:endParaRPr>
          </a:p>
        </p:txBody>
      </p:sp>
      <p:sp>
        <p:nvSpPr>
          <p:cNvPr id="8" name="文本框 33"/>
          <p:cNvSpPr txBox="1">
            <a:spLocks noChangeArrowheads="1"/>
          </p:cNvSpPr>
          <p:nvPr/>
        </p:nvSpPr>
        <p:spPr bwMode="auto">
          <a:xfrm>
            <a:off x="4869921" y="2939549"/>
            <a:ext cx="25526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02</a:t>
            </a:r>
            <a:endParaRPr lang="zh-CN" altLang="en-US" sz="5400" dirty="0">
              <a:solidFill>
                <a:srgbClr val="0070C0"/>
              </a:solidFill>
              <a:latin typeface="+mn-ea"/>
              <a:ea typeface="+mn-ea"/>
            </a:endParaRPr>
          </a:p>
        </p:txBody>
      </p:sp>
      <p:sp>
        <p:nvSpPr>
          <p:cNvPr id="9" name="文本框 34"/>
          <p:cNvSpPr txBox="1">
            <a:spLocks noChangeArrowheads="1"/>
          </p:cNvSpPr>
          <p:nvPr/>
        </p:nvSpPr>
        <p:spPr bwMode="auto">
          <a:xfrm>
            <a:off x="7632170" y="2939549"/>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03</a:t>
            </a:r>
            <a:endParaRPr lang="zh-CN" altLang="en-US" sz="5400" dirty="0">
              <a:solidFill>
                <a:srgbClr val="0070C0"/>
              </a:solidFill>
              <a:latin typeface="+mn-ea"/>
              <a:ea typeface="+mn-ea"/>
            </a:endParaRPr>
          </a:p>
        </p:txBody>
      </p:sp>
      <p:sp>
        <p:nvSpPr>
          <p:cNvPr id="11" name="文本框 10"/>
          <p:cNvSpPr txBox="1"/>
          <p:nvPr/>
        </p:nvSpPr>
        <p:spPr>
          <a:xfrm>
            <a:off x="2593336" y="4069869"/>
            <a:ext cx="1706880" cy="829945"/>
          </a:xfrm>
          <a:prstGeom prst="rect">
            <a:avLst/>
          </a:prstGeom>
          <a:noFill/>
        </p:spPr>
        <p:txBody>
          <a:bodyPr wrap="none" rtlCol="0">
            <a:spAutoFit/>
          </a:bodyPr>
          <a:lstStyle/>
          <a:p>
            <a:pPr algn="dist" defTabSz="913765"/>
            <a:r>
              <a:rPr lang="en-US" altLang="zh-CN"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  </a:t>
            </a:r>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新旧专业</a:t>
            </a:r>
            <a:endPar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a:p>
            <a:pPr algn="dist" defTabSz="913765"/>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转接的特点</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16" name="文本框 15"/>
          <p:cNvSpPr txBox="1"/>
          <p:nvPr/>
        </p:nvSpPr>
        <p:spPr>
          <a:xfrm>
            <a:off x="5131751" y="4069869"/>
            <a:ext cx="2011680" cy="829945"/>
          </a:xfrm>
          <a:prstGeom prst="rect">
            <a:avLst/>
          </a:prstGeom>
          <a:noFill/>
        </p:spPr>
        <p:txBody>
          <a:bodyPr wrap="none" rtlCol="0">
            <a:spAutoFit/>
          </a:bodyPr>
          <a:lstStyle/>
          <a:p>
            <a:pPr algn="dist" defTabSz="913765"/>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新旧专业转接</a:t>
            </a:r>
            <a:endPar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a:p>
            <a:pPr algn="dist" defTabSz="913765"/>
            <a:r>
              <a:rPr lang="en-US" altLang="zh-CN"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  </a:t>
            </a:r>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的操作流程</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17" name="文本框 16"/>
          <p:cNvSpPr txBox="1"/>
          <p:nvPr/>
        </p:nvSpPr>
        <p:spPr>
          <a:xfrm>
            <a:off x="8207481" y="4063890"/>
            <a:ext cx="1402080" cy="460375"/>
          </a:xfrm>
          <a:prstGeom prst="rect">
            <a:avLst/>
          </a:prstGeom>
          <a:noFill/>
        </p:spPr>
        <p:txBody>
          <a:bodyPr wrap="none" rtlCol="0">
            <a:spAutoFit/>
          </a:bodyPr>
          <a:lstStyle/>
          <a:p>
            <a:pPr algn="dist" defTabSz="913765"/>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常见</a:t>
            </a: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问题</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21" name="矩形 20"/>
          <p:cNvSpPr/>
          <p:nvPr/>
        </p:nvSpPr>
        <p:spPr>
          <a:xfrm>
            <a:off x="6151565" y="1038591"/>
            <a:ext cx="2366479" cy="523220"/>
          </a:xfrm>
          <a:prstGeom prst="rect">
            <a:avLst/>
          </a:prstGeom>
        </p:spPr>
        <p:txBody>
          <a:bodyPr wrap="square">
            <a:spAutoFit/>
          </a:bodyPr>
          <a:lstStyle/>
          <a:p>
            <a:pPr algn="dist" defTabSz="913765"/>
            <a:r>
              <a:rPr lang="en-US" altLang="zh-CN" sz="2800" dirty="0">
                <a:solidFill>
                  <a:prstClr val="white"/>
                </a:solidFill>
                <a:latin typeface="等线" panose="02010600030101010101" charset="-122"/>
                <a:ea typeface="等线" panose="02010600030101010101" charset="-122"/>
                <a:cs typeface="Arial" panose="020B0604020202020204" pitchFamily="34" charset="0"/>
              </a:rPr>
              <a:t>AGENDA</a:t>
            </a:r>
            <a:endParaRPr lang="zh-CN" altLang="en-US" sz="2800" dirty="0">
              <a:solidFill>
                <a:prstClr val="white"/>
              </a:solidFill>
              <a:latin typeface="等线" panose="02010600030101010101" charset="-122"/>
              <a:ea typeface="等线" panose="02010600030101010101" charset="-122"/>
              <a:cs typeface="Arial" panose="020B0604020202020204" pitchFamily="34" charset="0"/>
            </a:endParaRPr>
          </a:p>
        </p:txBody>
      </p:sp>
      <p:sp>
        <p:nvSpPr>
          <p:cNvPr id="22" name="文本框 21"/>
          <p:cNvSpPr txBox="1"/>
          <p:nvPr/>
        </p:nvSpPr>
        <p:spPr>
          <a:xfrm>
            <a:off x="3755446" y="859811"/>
            <a:ext cx="1998669" cy="830997"/>
          </a:xfrm>
          <a:prstGeom prst="rect">
            <a:avLst/>
          </a:prstGeom>
          <a:noFill/>
        </p:spPr>
        <p:txBody>
          <a:bodyPr wrap="square" rtlCol="0">
            <a:spAutoFit/>
          </a:bodyPr>
          <a:lstStyle/>
          <a:p>
            <a:pPr algn="dist" defTabSz="913765"/>
            <a:r>
              <a:rPr lang="zh-CN" altLang="en-US" sz="4800" b="1" dirty="0">
                <a:solidFill>
                  <a:prstClr val="white"/>
                </a:solidFill>
                <a:latin typeface="微软雅黑" panose="020B0503020204020204" pitchFamily="34" charset="-122"/>
                <a:ea typeface="微软雅黑" panose="020B0503020204020204" pitchFamily="34" charset="-122"/>
              </a:rPr>
              <a:t>目 录</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942417" y="901891"/>
            <a:ext cx="0" cy="7468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48" name="任意多边形 47"/>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49" name="任意多边形 48"/>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50" name="任意多边形 49"/>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1" name="任意多边形 50"/>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5">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专科段转换</a:t>
            </a:r>
            <a:endParaRPr lang="zh-CN" sz="1600" kern="1200" dirty="0"/>
          </a:p>
        </p:txBody>
      </p:sp>
      <p:sp>
        <p:nvSpPr>
          <p:cNvPr id="52" name="任意多边形 51"/>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53" name="任意多边形 52"/>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55" name="任意多边形 54"/>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6" name="任意多边形 55"/>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2"/>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7" name="任意多边形 56"/>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4"/>
              <a:lumOff val="540"/>
              <a:alphaOff val="0"/>
            </a:schemeClr>
          </a:fillRef>
          <a:effectRef idx="0">
            <a:schemeClr val="accent2">
              <a:hueOff val="-209531"/>
              <a:satOff val="-2394"/>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3" name="图片 2"/>
          <p:cNvPicPr>
            <a:picLocks noChangeAspect="1"/>
          </p:cNvPicPr>
          <p:nvPr/>
        </p:nvPicPr>
        <p:blipFill>
          <a:blip r:embed="rId1"/>
          <a:stretch>
            <a:fillRect/>
          </a:stretch>
        </p:blipFill>
        <p:spPr>
          <a:xfrm>
            <a:off x="180975" y="1905000"/>
            <a:ext cx="5163185" cy="3780155"/>
          </a:xfrm>
          <a:prstGeom prst="rect">
            <a:avLst/>
          </a:prstGeom>
        </p:spPr>
      </p:pic>
      <p:pic>
        <p:nvPicPr>
          <p:cNvPr id="4" name="图片 3"/>
          <p:cNvPicPr>
            <a:picLocks noChangeAspect="1"/>
          </p:cNvPicPr>
          <p:nvPr/>
        </p:nvPicPr>
        <p:blipFill>
          <a:blip r:embed="rId2"/>
          <a:stretch>
            <a:fillRect/>
          </a:stretch>
        </p:blipFill>
        <p:spPr>
          <a:xfrm>
            <a:off x="5514975" y="2894965"/>
            <a:ext cx="6436995" cy="3601085"/>
          </a:xfrm>
          <a:prstGeom prst="rect">
            <a:avLst/>
          </a:prstGeom>
        </p:spPr>
      </p:pic>
      <p:sp>
        <p:nvSpPr>
          <p:cNvPr id="5" name="右箭头 4"/>
          <p:cNvSpPr/>
          <p:nvPr/>
        </p:nvSpPr>
        <p:spPr>
          <a:xfrm>
            <a:off x="4933950" y="431482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任意多边形 79"/>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 name="任意多边形 5"/>
          <p:cNvSpPr/>
          <p:nvPr/>
        </p:nvSpPr>
        <p:spPr>
          <a:xfrm>
            <a:off x="10283360" y="71014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59" name="任意多边形 58"/>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60" name="任意多边形 59"/>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61" name="任意多边形 60"/>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2" name="任意多边形 61"/>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5">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dirty="0">
                <a:sym typeface="+mn-ea"/>
              </a:rPr>
              <a:t>专科段转换</a:t>
            </a:r>
            <a:endParaRPr lang="zh-CN" sz="1600" kern="1200" dirty="0"/>
          </a:p>
        </p:txBody>
      </p:sp>
      <p:sp>
        <p:nvSpPr>
          <p:cNvPr id="63" name="任意多边形 62"/>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64" name="任意多边形 63"/>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66" name="任意多边形 65"/>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7" name="任意多边形 66"/>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8" name="任意多边形 67"/>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2"/>
          </a:solidFill>
          <a:ln>
            <a:noFill/>
          </a:ln>
        </p:spPr>
        <p:style>
          <a:lnRef idx="0">
            <a:schemeClr val="lt1">
              <a:hueOff val="0"/>
              <a:satOff val="0"/>
              <a:lumOff val="0"/>
              <a:alphaOff val="0"/>
            </a:schemeClr>
          </a:lnRef>
          <a:fillRef idx="1">
            <a:schemeClr val="accent2">
              <a:hueOff val="-209531"/>
              <a:satOff val="-2393"/>
              <a:lumOff val="540"/>
              <a:alphaOff val="0"/>
            </a:schemeClr>
          </a:fillRef>
          <a:effectRef idx="0">
            <a:schemeClr val="accent2">
              <a:hueOff val="-209531"/>
              <a:satOff val="-2393"/>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3" name="图片 2"/>
          <p:cNvPicPr>
            <a:picLocks noChangeAspect="1"/>
          </p:cNvPicPr>
          <p:nvPr/>
        </p:nvPicPr>
        <p:blipFill>
          <a:blip r:embed="rId1"/>
          <a:stretch>
            <a:fillRect/>
          </a:stretch>
        </p:blipFill>
        <p:spPr>
          <a:xfrm>
            <a:off x="152400" y="1708785"/>
            <a:ext cx="5991860" cy="4876165"/>
          </a:xfrm>
          <a:prstGeom prst="rect">
            <a:avLst/>
          </a:prstGeom>
        </p:spPr>
      </p:pic>
      <p:pic>
        <p:nvPicPr>
          <p:cNvPr id="4" name="图片 3"/>
          <p:cNvPicPr>
            <a:picLocks noChangeAspect="1"/>
          </p:cNvPicPr>
          <p:nvPr/>
        </p:nvPicPr>
        <p:blipFill>
          <a:blip r:embed="rId2"/>
          <a:stretch>
            <a:fillRect/>
          </a:stretch>
        </p:blipFill>
        <p:spPr>
          <a:xfrm>
            <a:off x="5666740" y="2609215"/>
            <a:ext cx="6457315" cy="4248785"/>
          </a:xfrm>
          <a:prstGeom prst="rect">
            <a:avLst/>
          </a:prstGeom>
        </p:spPr>
      </p:pic>
      <p:sp>
        <p:nvSpPr>
          <p:cNvPr id="5" name="右箭头 4"/>
          <p:cNvSpPr/>
          <p:nvPr/>
        </p:nvSpPr>
        <p:spPr>
          <a:xfrm>
            <a:off x="4779645" y="431482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任意多边形 79"/>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6" name="任意多边形 5"/>
          <p:cNvSpPr/>
          <p:nvPr/>
        </p:nvSpPr>
        <p:spPr>
          <a:xfrm>
            <a:off x="10283360" y="71014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70" name="任意多边形 69"/>
          <p:cNvSpPr/>
          <p:nvPr/>
        </p:nvSpPr>
        <p:spPr>
          <a:xfrm>
            <a:off x="399083" y="709814"/>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新旧专业转换</a:t>
            </a:r>
            <a:endParaRPr lang="zh-CN" sz="1600" kern="1200" dirty="0"/>
          </a:p>
        </p:txBody>
      </p:sp>
      <p:sp>
        <p:nvSpPr>
          <p:cNvPr id="71" name="任意多边形 70"/>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72" name="任意多边形 71"/>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73" name="任意多边形 72"/>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5">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dirty="0">
                <a:sym typeface="+mn-ea"/>
              </a:rPr>
              <a:t>专科段转换</a:t>
            </a:r>
            <a:endParaRPr lang="zh-CN" sz="1600" kern="1200" dirty="0"/>
          </a:p>
        </p:txBody>
      </p:sp>
      <p:sp>
        <p:nvSpPr>
          <p:cNvPr id="74" name="任意多边形 73"/>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75" name="任意多边形 74"/>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77" name="任意多边形 76"/>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78" name="任意多边形 77"/>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79" name="任意多边形 78"/>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3" name="图片 2"/>
          <p:cNvPicPr>
            <a:picLocks noChangeAspect="1"/>
          </p:cNvPicPr>
          <p:nvPr/>
        </p:nvPicPr>
        <p:blipFill>
          <a:blip r:embed="rId1"/>
          <a:stretch>
            <a:fillRect/>
          </a:stretch>
        </p:blipFill>
        <p:spPr>
          <a:xfrm>
            <a:off x="140335" y="1790700"/>
            <a:ext cx="6238240" cy="3391535"/>
          </a:xfrm>
          <a:prstGeom prst="rect">
            <a:avLst/>
          </a:prstGeom>
        </p:spPr>
      </p:pic>
      <p:pic>
        <p:nvPicPr>
          <p:cNvPr id="4" name="图片 3"/>
          <p:cNvPicPr>
            <a:picLocks noChangeAspect="1"/>
          </p:cNvPicPr>
          <p:nvPr/>
        </p:nvPicPr>
        <p:blipFill>
          <a:blip r:embed="rId2"/>
          <a:stretch>
            <a:fillRect/>
          </a:stretch>
        </p:blipFill>
        <p:spPr>
          <a:xfrm>
            <a:off x="5758815" y="3238500"/>
            <a:ext cx="6115050" cy="2179955"/>
          </a:xfrm>
          <a:prstGeom prst="rect">
            <a:avLst/>
          </a:prstGeom>
        </p:spPr>
      </p:pic>
      <p:sp>
        <p:nvSpPr>
          <p:cNvPr id="5" name="右箭头 4"/>
          <p:cNvSpPr/>
          <p:nvPr/>
        </p:nvSpPr>
        <p:spPr>
          <a:xfrm>
            <a:off x="4687570" y="334327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任意多边形 5"/>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7" name="任意多边形 6"/>
          <p:cNvSpPr/>
          <p:nvPr/>
        </p:nvSpPr>
        <p:spPr>
          <a:xfrm>
            <a:off x="10283360" y="71014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0" y="1678940"/>
            <a:ext cx="6090285" cy="5020945"/>
          </a:xfrm>
          <a:prstGeom prst="rect">
            <a:avLst/>
          </a:prstGeom>
        </p:spPr>
      </p:pic>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82" name="任意多边形 81"/>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83" name="任意多边形 82"/>
          <p:cNvSpPr/>
          <p:nvPr/>
        </p:nvSpPr>
        <p:spPr>
          <a:xfrm rot="10800000">
            <a:off x="1849004" y="93818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3">
              <a:lumMod val="60000"/>
              <a:lumOff val="4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4" name="任意多边形 83"/>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85" name="任意多边形 84"/>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86" name="任意多边形 85"/>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87" name="任意多边形 86"/>
          <p:cNvSpPr/>
          <p:nvPr/>
        </p:nvSpPr>
        <p:spPr>
          <a:xfrm>
            <a:off x="259250" y="69617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
        <p:nvSpPr>
          <p:cNvPr id="88" name="任意多边形 87"/>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2">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9" name="任意多边形 88"/>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0" name="任意多边形 89"/>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1" name="任意多边形 90"/>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2"/>
              <a:lumOff val="540"/>
              <a:alphaOff val="0"/>
            </a:schemeClr>
          </a:fillRef>
          <a:effectRef idx="0">
            <a:schemeClr val="accent2">
              <a:hueOff val="-209531"/>
              <a:satOff val="-2392"/>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 name="右箭头 4"/>
          <p:cNvSpPr/>
          <p:nvPr/>
        </p:nvSpPr>
        <p:spPr>
          <a:xfrm>
            <a:off x="5166995" y="394652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任意多边形 5"/>
          <p:cNvSpPr/>
          <p:nvPr/>
        </p:nvSpPr>
        <p:spPr>
          <a:xfrm>
            <a:off x="10334795"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pic>
        <p:nvPicPr>
          <p:cNvPr id="8" name="图片 7"/>
          <p:cNvPicPr>
            <a:picLocks noChangeAspect="1"/>
          </p:cNvPicPr>
          <p:nvPr/>
        </p:nvPicPr>
        <p:blipFill>
          <a:blip r:embed="rId2"/>
          <a:stretch>
            <a:fillRect/>
          </a:stretch>
        </p:blipFill>
        <p:spPr>
          <a:xfrm>
            <a:off x="6146165" y="2757805"/>
            <a:ext cx="6028690" cy="3246120"/>
          </a:xfrm>
          <a:prstGeom prst="rect">
            <a:avLst/>
          </a:prstGeom>
        </p:spPr>
      </p:pic>
      <p:pic>
        <p:nvPicPr>
          <p:cNvPr id="3" name="图片 2"/>
          <p:cNvPicPr>
            <a:picLocks noChangeAspect="1"/>
          </p:cNvPicPr>
          <p:nvPr/>
        </p:nvPicPr>
        <p:blipFill>
          <a:blip r:embed="rId3"/>
          <a:stretch>
            <a:fillRect/>
          </a:stretch>
        </p:blipFill>
        <p:spPr>
          <a:xfrm>
            <a:off x="6230620" y="1897380"/>
            <a:ext cx="6096000" cy="5143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6327775" y="2419985"/>
            <a:ext cx="5772785" cy="3163570"/>
          </a:xfrm>
          <a:prstGeom prst="rect">
            <a:avLst/>
          </a:prstGeom>
        </p:spPr>
      </p:pic>
      <p:pic>
        <p:nvPicPr>
          <p:cNvPr id="6" name="图片 5"/>
          <p:cNvPicPr>
            <a:picLocks noChangeAspect="1"/>
          </p:cNvPicPr>
          <p:nvPr/>
        </p:nvPicPr>
        <p:blipFill>
          <a:blip r:embed="rId2"/>
          <a:stretch>
            <a:fillRect/>
          </a:stretch>
        </p:blipFill>
        <p:spPr>
          <a:xfrm>
            <a:off x="471805" y="1811655"/>
            <a:ext cx="6024880" cy="4114800"/>
          </a:xfrm>
          <a:prstGeom prst="rect">
            <a:avLst/>
          </a:prstGeom>
        </p:spPr>
      </p:pic>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82" name="任意多边形 81"/>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83" name="任意多边形 82"/>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3">
              <a:lumMod val="60000"/>
              <a:lumOff val="40000"/>
            </a:schemeClr>
          </a:solidFill>
          <a:ln>
            <a:noFill/>
          </a:ln>
        </p:spPr>
        <p:style>
          <a:lnRef idx="0">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4" name="任意多边形 83"/>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85" name="任意多边形 84"/>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86" name="任意多边形 85"/>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87" name="任意多边形 86"/>
          <p:cNvSpPr/>
          <p:nvPr/>
        </p:nvSpPr>
        <p:spPr>
          <a:xfrm>
            <a:off x="259250" y="69617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
        <p:nvSpPr>
          <p:cNvPr id="88" name="任意多边形 87"/>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9" name="任意多边形 88"/>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0" name="任意多边形 89"/>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1" name="任意多边形 90"/>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1"/>
              <a:lumOff val="540"/>
              <a:alphaOff val="0"/>
            </a:schemeClr>
          </a:fillRef>
          <a:effectRef idx="0">
            <a:schemeClr val="accent2">
              <a:hueOff val="-209531"/>
              <a:satOff val="-2391"/>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5" name="右箭头 4"/>
          <p:cNvSpPr/>
          <p:nvPr/>
        </p:nvSpPr>
        <p:spPr>
          <a:xfrm>
            <a:off x="5251450" y="375920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任意多边形 8"/>
          <p:cNvSpPr/>
          <p:nvPr/>
        </p:nvSpPr>
        <p:spPr>
          <a:xfrm>
            <a:off x="10334795"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7795" y="1420495"/>
            <a:ext cx="5730875" cy="5148580"/>
          </a:xfrm>
          <a:prstGeom prst="rect">
            <a:avLst/>
          </a:prstGeom>
        </p:spPr>
      </p:pic>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82" name="任意多边形 81"/>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83" name="任意多边形 82"/>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3">
              <a:lumMod val="60000"/>
              <a:lumOff val="4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4" name="任意多边形 83"/>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85" name="任意多边形 84"/>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86" name="任意多边形 85"/>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87" name="任意多边形 86"/>
          <p:cNvSpPr/>
          <p:nvPr/>
        </p:nvSpPr>
        <p:spPr>
          <a:xfrm>
            <a:off x="259250" y="69617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
        <p:nvSpPr>
          <p:cNvPr id="88" name="任意多边形 87"/>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9" name="任意多边形 88"/>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0" name="任意多边形 89"/>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1" name="任意多边形 90"/>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90"/>
              <a:lumOff val="540"/>
              <a:alphaOff val="0"/>
            </a:schemeClr>
          </a:fillRef>
          <a:effectRef idx="0">
            <a:schemeClr val="accent2">
              <a:hueOff val="-209531"/>
              <a:satOff val="-2390"/>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pic>
        <p:nvPicPr>
          <p:cNvPr id="4" name="图片 3"/>
          <p:cNvPicPr>
            <a:picLocks noChangeAspect="1"/>
          </p:cNvPicPr>
          <p:nvPr/>
        </p:nvPicPr>
        <p:blipFill>
          <a:blip r:embed="rId2"/>
          <a:srcRect r="7129" b="654"/>
          <a:stretch>
            <a:fillRect/>
          </a:stretch>
        </p:blipFill>
        <p:spPr>
          <a:xfrm>
            <a:off x="5666740" y="1512570"/>
            <a:ext cx="6341110" cy="4370070"/>
          </a:xfrm>
          <a:prstGeom prst="rect">
            <a:avLst/>
          </a:prstGeom>
        </p:spPr>
      </p:pic>
      <p:sp>
        <p:nvSpPr>
          <p:cNvPr id="5" name="右箭头 4"/>
          <p:cNvSpPr/>
          <p:nvPr/>
        </p:nvSpPr>
        <p:spPr>
          <a:xfrm>
            <a:off x="5092065" y="348170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任意多边形 7"/>
          <p:cNvSpPr/>
          <p:nvPr/>
        </p:nvSpPr>
        <p:spPr>
          <a:xfrm>
            <a:off x="10334795"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82" name="任意多边形 81"/>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83" name="任意多边形 82"/>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3">
              <a:lumMod val="60000"/>
              <a:lumOff val="40000"/>
            </a:schemeClr>
          </a:solidFill>
          <a:ln>
            <a:noFill/>
          </a:ln>
        </p:spPr>
        <p:style>
          <a:lnRef idx="0">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4" name="任意多边形 83"/>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85" name="任意多边形 84"/>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86" name="任意多边形 85"/>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87" name="任意多边形 86"/>
          <p:cNvSpPr/>
          <p:nvPr/>
        </p:nvSpPr>
        <p:spPr>
          <a:xfrm>
            <a:off x="259250" y="69617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
        <p:nvSpPr>
          <p:cNvPr id="88" name="任意多边形 87"/>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9" name="任意多边形 88"/>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0" name="任意多边形 89"/>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1" name="任意多边形 90"/>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9"/>
              <a:lumOff val="540"/>
              <a:alphaOff val="0"/>
            </a:schemeClr>
          </a:fillRef>
          <a:effectRef idx="0">
            <a:schemeClr val="accent2">
              <a:hueOff val="-209531"/>
              <a:satOff val="-2389"/>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 name="任意多边形 7"/>
          <p:cNvSpPr/>
          <p:nvPr/>
        </p:nvSpPr>
        <p:spPr>
          <a:xfrm>
            <a:off x="10334795"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pic>
        <p:nvPicPr>
          <p:cNvPr id="3" name="图片 2"/>
          <p:cNvPicPr>
            <a:picLocks noChangeAspect="1"/>
          </p:cNvPicPr>
          <p:nvPr/>
        </p:nvPicPr>
        <p:blipFill>
          <a:blip r:embed="rId1"/>
          <a:stretch>
            <a:fillRect/>
          </a:stretch>
        </p:blipFill>
        <p:spPr>
          <a:xfrm>
            <a:off x="259080" y="1828165"/>
            <a:ext cx="5717540" cy="3134995"/>
          </a:xfrm>
          <a:prstGeom prst="rect">
            <a:avLst/>
          </a:prstGeom>
        </p:spPr>
      </p:pic>
      <p:pic>
        <p:nvPicPr>
          <p:cNvPr id="4" name="图片 3"/>
          <p:cNvPicPr>
            <a:picLocks noChangeAspect="1"/>
          </p:cNvPicPr>
          <p:nvPr/>
        </p:nvPicPr>
        <p:blipFill>
          <a:blip r:embed="rId2"/>
          <a:stretch>
            <a:fillRect/>
          </a:stretch>
        </p:blipFill>
        <p:spPr>
          <a:xfrm>
            <a:off x="5758815" y="3775710"/>
            <a:ext cx="5495925" cy="2145030"/>
          </a:xfrm>
          <a:prstGeom prst="rect">
            <a:avLst/>
          </a:prstGeom>
        </p:spPr>
      </p:pic>
      <p:sp>
        <p:nvSpPr>
          <p:cNvPr id="5" name="右箭头 4"/>
          <p:cNvSpPr/>
          <p:nvPr/>
        </p:nvSpPr>
        <p:spPr>
          <a:xfrm>
            <a:off x="4897120" y="394144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r="4047" b="23694"/>
          <a:stretch>
            <a:fillRect/>
          </a:stretch>
        </p:blipFill>
        <p:spPr>
          <a:xfrm>
            <a:off x="259080" y="965835"/>
            <a:ext cx="6322695" cy="4370070"/>
          </a:xfrm>
          <a:prstGeom prst="rect">
            <a:avLst/>
          </a:prstGeom>
        </p:spPr>
      </p:pic>
      <p:sp>
        <p:nvSpPr>
          <p:cNvPr id="2" name="标题 1"/>
          <p:cNvSpPr>
            <a:spLocks noGrp="1"/>
          </p:cNvSpPr>
          <p:nvPr>
            <p:ph type="title"/>
          </p:nvPr>
        </p:nvSpPr>
        <p:spPr/>
        <p:txBody>
          <a:bodyPr/>
          <a:lstStyle/>
          <a:p>
            <a:r>
              <a:rPr lang="zh-CN" altLang="en-US" dirty="0" smtClean="0"/>
              <a:t>高起本专业</a:t>
            </a:r>
            <a:endParaRPr lang="zh-CN" altLang="en-US" dirty="0"/>
          </a:p>
        </p:txBody>
      </p:sp>
      <p:sp>
        <p:nvSpPr>
          <p:cNvPr id="82" name="任意多边形 81"/>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83" name="任意多边形 82"/>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accent3">
              <a:lumMod val="60000"/>
              <a:lumOff val="40000"/>
            </a:schemeClr>
          </a:solidFill>
          <a:ln>
            <a:noFill/>
          </a:ln>
        </p:spPr>
        <p:style>
          <a:lnRef idx="0">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4" name="任意多边形 83"/>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85" name="任意多边形 84"/>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86" name="任意多边形 85"/>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bg1">
              <a:lumMod val="50000"/>
            </a:schemeClr>
          </a:solidFill>
          <a:ln>
            <a:noFill/>
          </a:ln>
        </p:spPr>
        <p:style>
          <a:lnRef idx="2">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87" name="任意多边形 86"/>
          <p:cNvSpPr/>
          <p:nvPr/>
        </p:nvSpPr>
        <p:spPr>
          <a:xfrm>
            <a:off x="259250" y="69617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3">
              <a:lumMod val="40000"/>
              <a:lumOff val="60000"/>
            </a:schemeClr>
          </a:solidFill>
          <a:ln>
            <a:noFill/>
          </a:ln>
        </p:spPr>
        <p:style>
          <a:lnRef idx="2">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
        <p:nvSpPr>
          <p:cNvPr id="88" name="任意多边形 87"/>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9" name="任意多边形 88"/>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0" name="任意多边形 89"/>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91" name="任意多边形 90"/>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a:solidFill>
            <a:schemeClr val="bg1">
              <a:lumMod val="50000"/>
            </a:schemeClr>
          </a:solidFill>
          <a:ln>
            <a:noFill/>
          </a:ln>
        </p:spPr>
        <p:style>
          <a:lnRef idx="0">
            <a:schemeClr val="lt1">
              <a:hueOff val="0"/>
              <a:satOff val="0"/>
              <a:lumOff val="0"/>
              <a:alphaOff val="0"/>
            </a:schemeClr>
          </a:lnRef>
          <a:fillRef idx="1">
            <a:schemeClr val="accent2">
              <a:hueOff val="-209531"/>
              <a:satOff val="-2388"/>
              <a:lumOff val="540"/>
              <a:alphaOff val="0"/>
            </a:schemeClr>
          </a:fillRef>
          <a:effectRef idx="0">
            <a:schemeClr val="accent2">
              <a:hueOff val="-209531"/>
              <a:satOff val="-2388"/>
              <a:lumOff val="540"/>
              <a:alphaOff val="0"/>
            </a:schemeClr>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8" name="任意多边形 7"/>
          <p:cNvSpPr/>
          <p:nvPr/>
        </p:nvSpPr>
        <p:spPr>
          <a:xfrm>
            <a:off x="10334795"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a:solidFill>
            <a:schemeClr val="accent2"/>
          </a:solidFill>
          <a:ln>
            <a:noFill/>
          </a:ln>
        </p:spPr>
        <p:style>
          <a:lnRef idx="2">
            <a:schemeClr val="lt1">
              <a:hueOff val="0"/>
              <a:satOff val="0"/>
              <a:lumOff val="0"/>
              <a:alphaOff val="0"/>
            </a:schemeClr>
          </a:lnRef>
          <a:fillRef idx="1">
            <a:schemeClr val="accent2">
              <a:hueOff val="-209531"/>
              <a:satOff val="-2387"/>
              <a:lumOff val="540"/>
              <a:alphaOff val="0"/>
            </a:schemeClr>
          </a:fillRef>
          <a:effectRef idx="0">
            <a:schemeClr val="accent2">
              <a:hueOff val="-209531"/>
              <a:satOff val="-2387"/>
              <a:lumOff val="540"/>
              <a:alphaOff val="0"/>
            </a:schemeClr>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5" name="右箭头 4"/>
          <p:cNvSpPr/>
          <p:nvPr/>
        </p:nvSpPr>
        <p:spPr>
          <a:xfrm>
            <a:off x="5092065" y="348170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2"/>
          <a:stretch>
            <a:fillRect/>
          </a:stretch>
        </p:blipFill>
        <p:spPr>
          <a:xfrm>
            <a:off x="6230620" y="1653540"/>
            <a:ext cx="5595620" cy="35509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高起本专业</a:t>
            </a:r>
            <a:endParaRPr lang="zh-CN" altLang="en-US" dirty="0"/>
          </a:p>
        </p:txBody>
      </p:sp>
      <p:pic>
        <p:nvPicPr>
          <p:cNvPr id="7" name="图片 6"/>
          <p:cNvPicPr>
            <a:picLocks noChangeAspect="1"/>
          </p:cNvPicPr>
          <p:nvPr/>
        </p:nvPicPr>
        <p:blipFill>
          <a:blip r:embed="rId1"/>
          <a:stretch>
            <a:fillRect/>
          </a:stretch>
        </p:blipFill>
        <p:spPr>
          <a:xfrm>
            <a:off x="878840" y="1640205"/>
            <a:ext cx="6588760" cy="5052695"/>
          </a:xfrm>
          <a:prstGeom prst="rect">
            <a:avLst/>
          </a:prstGeom>
        </p:spPr>
      </p:pic>
      <p:sp>
        <p:nvSpPr>
          <p:cNvPr id="8" name="任意多边形 7"/>
          <p:cNvSpPr/>
          <p:nvPr/>
        </p:nvSpPr>
        <p:spPr>
          <a:xfrm>
            <a:off x="4222959"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公共课对接</a:t>
            </a:r>
            <a:endParaRPr lang="zh-CN" altLang="en-US" sz="1600" kern="1200" dirty="0"/>
          </a:p>
        </p:txBody>
      </p:sp>
      <p:sp>
        <p:nvSpPr>
          <p:cNvPr id="9" name="任意多边形 8"/>
          <p:cNvSpPr/>
          <p:nvPr/>
        </p:nvSpPr>
        <p:spPr>
          <a:xfrm rot="10800000">
            <a:off x="1883294"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0" name="任意多边形 9"/>
          <p:cNvSpPr/>
          <p:nvPr/>
        </p:nvSpPr>
        <p:spPr>
          <a:xfrm>
            <a:off x="2321499" y="696201"/>
            <a:ext cx="1337540"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sz="1600" kern="1200" dirty="0"/>
              <a:t>学位</a:t>
            </a:r>
            <a:r>
              <a:rPr lang="zh-CN" sz="1600" kern="1200" dirty="0" smtClean="0"/>
              <a:t>课</a:t>
            </a:r>
            <a:r>
              <a:rPr lang="zh-CN" altLang="en-US" sz="1600" kern="1200" dirty="0" smtClean="0"/>
              <a:t>对接</a:t>
            </a:r>
            <a:endParaRPr lang="zh-CN" sz="1600" kern="1200" dirty="0"/>
          </a:p>
        </p:txBody>
      </p:sp>
      <p:sp>
        <p:nvSpPr>
          <p:cNvPr id="11" name="任意多边形 10"/>
          <p:cNvSpPr/>
          <p:nvPr/>
        </p:nvSpPr>
        <p:spPr>
          <a:xfrm>
            <a:off x="6230816"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专业核心课对接</a:t>
            </a:r>
            <a:endParaRPr lang="zh-CN" altLang="en-US" sz="1600" kern="1200" dirty="0"/>
          </a:p>
        </p:txBody>
      </p:sp>
      <p:sp>
        <p:nvSpPr>
          <p:cNvPr id="12" name="任意多边形 11"/>
          <p:cNvSpPr/>
          <p:nvPr/>
        </p:nvSpPr>
        <p:spPr>
          <a:xfrm>
            <a:off x="8238673" y="696201"/>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kern="1200" dirty="0" smtClean="0"/>
              <a:t>选考课对接</a:t>
            </a:r>
            <a:endParaRPr lang="zh-CN" altLang="en-US" sz="1600" kern="1200" dirty="0"/>
          </a:p>
        </p:txBody>
      </p:sp>
      <p:sp>
        <p:nvSpPr>
          <p:cNvPr id="13" name="任意多边形 12"/>
          <p:cNvSpPr/>
          <p:nvPr/>
        </p:nvSpPr>
        <p:spPr>
          <a:xfrm>
            <a:off x="259250" y="69617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solidFill>
                  <a:schemeClr val="accent1"/>
                </a:solidFill>
              </a:rPr>
              <a:t>本科段转换</a:t>
            </a:r>
            <a:endParaRPr lang="zh-CN" altLang="en-US" sz="1600" kern="1200" dirty="0" smtClean="0">
              <a:solidFill>
                <a:schemeClr val="accent1"/>
              </a:solidFill>
            </a:endParaRPr>
          </a:p>
        </p:txBody>
      </p:sp>
      <p:sp>
        <p:nvSpPr>
          <p:cNvPr id="14" name="任意多边形 13"/>
          <p:cNvSpPr/>
          <p:nvPr/>
        </p:nvSpPr>
        <p:spPr>
          <a:xfrm rot="10800000">
            <a:off x="3818883"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5" name="任意多边形 14"/>
          <p:cNvSpPr/>
          <p:nvPr/>
        </p:nvSpPr>
        <p:spPr>
          <a:xfrm rot="10800000">
            <a:off x="5758518" y="966124"/>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6" name="任意多边形 15"/>
          <p:cNvSpPr/>
          <p:nvPr/>
        </p:nvSpPr>
        <p:spPr>
          <a:xfrm rot="10800000">
            <a:off x="7818459"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7" name="任意多边形 16"/>
          <p:cNvSpPr/>
          <p:nvPr/>
        </p:nvSpPr>
        <p:spPr>
          <a:xfrm rot="10800000">
            <a:off x="9852333" y="938160"/>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62887" tIns="53278" rIns="0" bIns="53278" numCol="1" spcCol="1270" anchor="ctr" anchorCtr="0">
            <a:noAutofit/>
          </a:bodyPr>
          <a:p>
            <a:pPr lvl="0" algn="ctr" defTabSz="444500">
              <a:lnSpc>
                <a:spcPct val="90000"/>
              </a:lnSpc>
              <a:spcBef>
                <a:spcPct val="0"/>
              </a:spcBef>
              <a:spcAft>
                <a:spcPct val="35000"/>
              </a:spcAft>
            </a:pPr>
            <a:endParaRPr lang="zh-CN" altLang="en-US" sz="1000" kern="1200"/>
          </a:p>
        </p:txBody>
      </p:sp>
      <p:sp>
        <p:nvSpPr>
          <p:cNvPr id="18" name="任意多边形 17"/>
          <p:cNvSpPr/>
          <p:nvPr/>
        </p:nvSpPr>
        <p:spPr>
          <a:xfrm>
            <a:off x="10334795" y="668237"/>
            <a:ext cx="1443937"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5911" tIns="135911" rIns="135911" bIns="135911" numCol="1" spcCol="1270" anchor="ctr" anchorCtr="0">
            <a:noAutofit/>
          </a:bodyPr>
          <a:p>
            <a:pPr lvl="0" algn="ctr" defTabSz="711200">
              <a:lnSpc>
                <a:spcPct val="100000"/>
              </a:lnSpc>
              <a:spcBef>
                <a:spcPct val="0"/>
              </a:spcBef>
              <a:spcAft>
                <a:spcPct val="35000"/>
              </a:spcAft>
            </a:pPr>
            <a:r>
              <a:rPr lang="zh-CN" altLang="en-US" sz="1600" dirty="0" smtClean="0"/>
              <a:t>毕业考核课对接</a:t>
            </a:r>
            <a:endParaRPr lang="zh-CN" altLang="en-US" sz="1600" kern="1200" dirty="0"/>
          </a:p>
        </p:txBody>
      </p:sp>
      <p:sp>
        <p:nvSpPr>
          <p:cNvPr id="19" name="文本框 18"/>
          <p:cNvSpPr txBox="1"/>
          <p:nvPr/>
        </p:nvSpPr>
        <p:spPr>
          <a:xfrm>
            <a:off x="8731250" y="2009775"/>
            <a:ext cx="1554480" cy="368300"/>
          </a:xfrm>
          <a:prstGeom prst="rect">
            <a:avLst/>
          </a:prstGeom>
          <a:noFill/>
        </p:spPr>
        <p:txBody>
          <a:bodyPr wrap="none" rtlCol="0">
            <a:spAutoFit/>
          </a:bodyPr>
          <a:p>
            <a:r>
              <a:rPr lang="zh-CN" altLang="zh-CN"/>
              <a:t>展现对接结果</a:t>
            </a:r>
            <a:endParaRPr lang="zh-CN"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048"/>
            <a:ext cx="12192000" cy="6851904"/>
          </a:xfrm>
          <a:prstGeom prst="rect">
            <a:avLst/>
          </a:prstGeom>
        </p:spPr>
      </p:pic>
      <p:sp>
        <p:nvSpPr>
          <p:cNvPr id="3" name="矩形: 圆角 2"/>
          <p:cNvSpPr/>
          <p:nvPr/>
        </p:nvSpPr>
        <p:spPr>
          <a:xfrm>
            <a:off x="2107671" y="2276873"/>
            <a:ext cx="2552700" cy="3467100"/>
          </a:xfrm>
          <a:prstGeom prst="roundRect">
            <a:avLst>
              <a:gd name="adj" fmla="val 69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4" name="矩形: 圆角 3"/>
          <p:cNvSpPr/>
          <p:nvPr/>
        </p:nvSpPr>
        <p:spPr>
          <a:xfrm>
            <a:off x="4869921" y="2276873"/>
            <a:ext cx="2552700" cy="3467100"/>
          </a:xfrm>
          <a:prstGeom prst="roundRect">
            <a:avLst>
              <a:gd name="adj" fmla="val 69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5" name="矩形: 圆角 4"/>
          <p:cNvSpPr/>
          <p:nvPr/>
        </p:nvSpPr>
        <p:spPr>
          <a:xfrm>
            <a:off x="7632171" y="2276873"/>
            <a:ext cx="2552700" cy="3467100"/>
          </a:xfrm>
          <a:prstGeom prst="roundRect">
            <a:avLst>
              <a:gd name="adj" fmla="val 696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7" name="文本框 32"/>
          <p:cNvSpPr txBox="1">
            <a:spLocks noChangeArrowheads="1"/>
          </p:cNvSpPr>
          <p:nvPr/>
        </p:nvSpPr>
        <p:spPr bwMode="auto">
          <a:xfrm>
            <a:off x="2107671" y="2939549"/>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01</a:t>
            </a:r>
            <a:endParaRPr lang="zh-CN" altLang="en-US" sz="5400" dirty="0">
              <a:solidFill>
                <a:srgbClr val="0070C0"/>
              </a:solidFill>
              <a:latin typeface="+mn-ea"/>
              <a:ea typeface="+mn-ea"/>
            </a:endParaRPr>
          </a:p>
        </p:txBody>
      </p:sp>
      <p:sp>
        <p:nvSpPr>
          <p:cNvPr id="8" name="文本框 33"/>
          <p:cNvSpPr txBox="1">
            <a:spLocks noChangeArrowheads="1"/>
          </p:cNvSpPr>
          <p:nvPr/>
        </p:nvSpPr>
        <p:spPr bwMode="auto">
          <a:xfrm>
            <a:off x="4869921" y="2939549"/>
            <a:ext cx="25526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02</a:t>
            </a:r>
            <a:endParaRPr lang="zh-CN" altLang="en-US" sz="5400" dirty="0">
              <a:solidFill>
                <a:srgbClr val="0070C0"/>
              </a:solidFill>
              <a:latin typeface="+mn-ea"/>
              <a:ea typeface="+mn-ea"/>
            </a:endParaRPr>
          </a:p>
        </p:txBody>
      </p:sp>
      <p:sp>
        <p:nvSpPr>
          <p:cNvPr id="9" name="文本框 34"/>
          <p:cNvSpPr txBox="1">
            <a:spLocks noChangeArrowheads="1"/>
          </p:cNvSpPr>
          <p:nvPr/>
        </p:nvSpPr>
        <p:spPr bwMode="auto">
          <a:xfrm>
            <a:off x="7632170" y="2939549"/>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03</a:t>
            </a:r>
            <a:endParaRPr lang="zh-CN" altLang="en-US" sz="5400" dirty="0">
              <a:solidFill>
                <a:srgbClr val="0070C0"/>
              </a:solidFill>
              <a:latin typeface="+mn-ea"/>
              <a:ea typeface="+mn-ea"/>
            </a:endParaRPr>
          </a:p>
        </p:txBody>
      </p:sp>
      <p:sp>
        <p:nvSpPr>
          <p:cNvPr id="11" name="文本框 10"/>
          <p:cNvSpPr txBox="1"/>
          <p:nvPr/>
        </p:nvSpPr>
        <p:spPr>
          <a:xfrm>
            <a:off x="2593335" y="4069869"/>
            <a:ext cx="1706880" cy="829945"/>
          </a:xfrm>
          <a:prstGeom prst="rect">
            <a:avLst/>
          </a:prstGeom>
          <a:noFill/>
        </p:spPr>
        <p:txBody>
          <a:bodyPr wrap="none" rtlCol="0">
            <a:spAutoFit/>
          </a:bodyPr>
          <a:lstStyle/>
          <a:p>
            <a:pPr algn="dist" defTabSz="913765"/>
            <a:r>
              <a:rPr lang="en-US" altLang="zh-CN"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  </a:t>
            </a: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新旧专业</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endParaRPr>
          </a:p>
          <a:p>
            <a:pPr algn="dist" defTabSz="913765"/>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转接的特点</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16" name="文本框 15"/>
          <p:cNvSpPr txBox="1"/>
          <p:nvPr/>
        </p:nvSpPr>
        <p:spPr>
          <a:xfrm>
            <a:off x="5131751" y="4069869"/>
            <a:ext cx="2011680" cy="829945"/>
          </a:xfrm>
          <a:prstGeom prst="rect">
            <a:avLst/>
          </a:prstGeom>
          <a:noFill/>
        </p:spPr>
        <p:txBody>
          <a:bodyPr wrap="none" rtlCol="0">
            <a:spAutoFit/>
          </a:bodyPr>
          <a:lstStyle/>
          <a:p>
            <a:pPr algn="dist" defTabSz="913765"/>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新旧专业转接</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endParaRPr>
          </a:p>
          <a:p>
            <a:pPr algn="dist" defTabSz="913765"/>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 </a:t>
            </a:r>
            <a:r>
              <a:rPr lang="en-US" altLang="zh-CN"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 </a:t>
            </a: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的操作流程</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17" name="文本框 16"/>
          <p:cNvSpPr txBox="1"/>
          <p:nvPr/>
        </p:nvSpPr>
        <p:spPr>
          <a:xfrm>
            <a:off x="8207480" y="4063890"/>
            <a:ext cx="1402080" cy="460375"/>
          </a:xfrm>
          <a:prstGeom prst="rect">
            <a:avLst/>
          </a:prstGeom>
          <a:noFill/>
        </p:spPr>
        <p:txBody>
          <a:bodyPr wrap="none" rtlCol="0">
            <a:spAutoFit/>
          </a:bodyPr>
          <a:lstStyle/>
          <a:p>
            <a:pPr algn="dist" defTabSz="913765"/>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常见问题</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21" name="矩形 20"/>
          <p:cNvSpPr/>
          <p:nvPr/>
        </p:nvSpPr>
        <p:spPr>
          <a:xfrm>
            <a:off x="6151565" y="1038591"/>
            <a:ext cx="2366479" cy="523220"/>
          </a:xfrm>
          <a:prstGeom prst="rect">
            <a:avLst/>
          </a:prstGeom>
        </p:spPr>
        <p:txBody>
          <a:bodyPr wrap="square">
            <a:spAutoFit/>
          </a:bodyPr>
          <a:lstStyle/>
          <a:p>
            <a:pPr algn="dist" defTabSz="913765"/>
            <a:r>
              <a:rPr lang="en-US" altLang="zh-CN" sz="2800" dirty="0">
                <a:solidFill>
                  <a:prstClr val="white"/>
                </a:solidFill>
                <a:latin typeface="等线" panose="02010600030101010101" charset="-122"/>
                <a:ea typeface="等线" panose="02010600030101010101" charset="-122"/>
                <a:cs typeface="Arial" panose="020B0604020202020204" pitchFamily="34" charset="0"/>
              </a:rPr>
              <a:t>AGENDA</a:t>
            </a:r>
            <a:endParaRPr lang="zh-CN" altLang="en-US" sz="2800" dirty="0">
              <a:solidFill>
                <a:prstClr val="white"/>
              </a:solidFill>
              <a:latin typeface="等线" panose="02010600030101010101" charset="-122"/>
              <a:ea typeface="等线" panose="02010600030101010101" charset="-122"/>
              <a:cs typeface="Arial" panose="020B0604020202020204" pitchFamily="34" charset="0"/>
            </a:endParaRPr>
          </a:p>
        </p:txBody>
      </p:sp>
      <p:sp>
        <p:nvSpPr>
          <p:cNvPr id="22" name="文本框 21"/>
          <p:cNvSpPr txBox="1"/>
          <p:nvPr/>
        </p:nvSpPr>
        <p:spPr>
          <a:xfrm>
            <a:off x="3755446" y="859811"/>
            <a:ext cx="1998669" cy="830997"/>
          </a:xfrm>
          <a:prstGeom prst="rect">
            <a:avLst/>
          </a:prstGeom>
          <a:noFill/>
        </p:spPr>
        <p:txBody>
          <a:bodyPr wrap="square" rtlCol="0">
            <a:spAutoFit/>
          </a:bodyPr>
          <a:lstStyle/>
          <a:p>
            <a:pPr algn="dist" defTabSz="913765"/>
            <a:r>
              <a:rPr lang="zh-CN" altLang="en-US" sz="4800" b="1" dirty="0">
                <a:solidFill>
                  <a:prstClr val="white"/>
                </a:solidFill>
                <a:latin typeface="微软雅黑" panose="020B0503020204020204" pitchFamily="34" charset="-122"/>
                <a:ea typeface="微软雅黑" panose="020B0503020204020204" pitchFamily="34" charset="-122"/>
              </a:rPr>
              <a:t>目 录</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942417" y="901891"/>
            <a:ext cx="0" cy="7468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1656206" y="1672732"/>
            <a:ext cx="9973907" cy="624840"/>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zh-CN" altLang="zh-CN" sz="3465" dirty="0" smtClean="0">
                <a:solidFill>
                  <a:srgbClr val="0070C0"/>
                </a:solidFill>
                <a:latin typeface="微软雅黑" panose="020B0503020204020204" pitchFamily="34" charset="-122"/>
                <a:ea typeface="微软雅黑" panose="020B0503020204020204" pitchFamily="34" charset="-122"/>
              </a:rPr>
              <a:t>新</a:t>
            </a:r>
            <a:r>
              <a:rPr lang="zh-CN" altLang="zh-CN" sz="3465" dirty="0">
                <a:solidFill>
                  <a:srgbClr val="0070C0"/>
                </a:solidFill>
                <a:latin typeface="微软雅黑" panose="020B0503020204020204" pitchFamily="34" charset="-122"/>
                <a:ea typeface="微软雅黑" panose="020B0503020204020204" pitchFamily="34" charset="-122"/>
              </a:rPr>
              <a:t>旧专业转接适用对象</a:t>
            </a:r>
            <a:endParaRPr lang="zh-CN" altLang="en-US" sz="3465" dirty="0">
              <a:solidFill>
                <a:srgbClr val="0070C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smtClean="0"/>
              <a:t>适用对象</a:t>
            </a:r>
            <a:endParaRPr lang="zh-CN" altLang="en-US" dirty="0"/>
          </a:p>
        </p:txBody>
      </p:sp>
      <p:sp>
        <p:nvSpPr>
          <p:cNvPr id="6" name="文本框 5"/>
          <p:cNvSpPr txBox="1"/>
          <p:nvPr/>
        </p:nvSpPr>
        <p:spPr>
          <a:xfrm>
            <a:off x="871855" y="2870200"/>
            <a:ext cx="10487025" cy="2553335"/>
          </a:xfrm>
          <a:prstGeom prst="rect">
            <a:avLst/>
          </a:prstGeom>
          <a:noFill/>
        </p:spPr>
        <p:txBody>
          <a:bodyPr wrap="square" rtlCol="0">
            <a:spAutoFit/>
          </a:bodyPr>
          <a:lstStyle/>
          <a:p>
            <a:r>
              <a:rPr lang="en-US" altLang="zh-CN" sz="2135"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我</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省自学考试</a:t>
            </a: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2018</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年之前已经完成考籍注册的考生，其报考的专业已停考，计划继续参加自学考试</a:t>
            </a:r>
            <a:r>
              <a:rPr lang="zh-CN"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注：</a:t>
            </a: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2018</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月后注册的自考生无须进行新旧专业转接。</a:t>
            </a:r>
            <a:endPar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sz="3200" dirty="0">
              <a:solidFill>
                <a:schemeClr val="tx1">
                  <a:lumMod val="85000"/>
                  <a:lumOff val="15000"/>
                </a:schemeClr>
              </a:solidFill>
            </a:endParaRPr>
          </a:p>
        </p:txBody>
      </p:sp>
      <p:pic>
        <p:nvPicPr>
          <p:cNvPr id="7" name="图片 6"/>
          <p:cNvPicPr>
            <a:picLocks noChangeAspect="1"/>
          </p:cNvPicPr>
          <p:nvPr/>
        </p:nvPicPr>
        <p:blipFill>
          <a:blip r:embed="rId1"/>
          <a:stretch>
            <a:fillRect/>
          </a:stretch>
        </p:blipFill>
        <p:spPr>
          <a:xfrm>
            <a:off x="394821" y="1310990"/>
            <a:ext cx="1450383" cy="14503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876978" y="1072866"/>
            <a:ext cx="9973907" cy="625556"/>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en-US" altLang="zh-CN" sz="3465" dirty="0" smtClean="0">
                <a:solidFill>
                  <a:srgbClr val="0070C0"/>
                </a:solidFill>
                <a:latin typeface="微软雅黑" panose="020B0503020204020204" pitchFamily="34" charset="-122"/>
                <a:ea typeface="微软雅黑" panose="020B0503020204020204" pitchFamily="34" charset="-122"/>
              </a:rPr>
              <a:t>1</a:t>
            </a:r>
            <a:r>
              <a:rPr lang="zh-CN" altLang="en-US" sz="3465" dirty="0" smtClean="0">
                <a:solidFill>
                  <a:srgbClr val="0070C0"/>
                </a:solidFill>
                <a:latin typeface="微软雅黑" panose="020B0503020204020204" pitchFamily="34" charset="-122"/>
                <a:ea typeface="微软雅黑" panose="020B0503020204020204" pitchFamily="34" charset="-122"/>
              </a:rPr>
              <a:t>、为什么不能选择旧专业？</a:t>
            </a:r>
            <a:endParaRPr lang="zh-CN" altLang="en-US" sz="3465" dirty="0">
              <a:solidFill>
                <a:srgbClr val="0070C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6" name="文本框 5"/>
          <p:cNvSpPr txBox="1"/>
          <p:nvPr/>
        </p:nvSpPr>
        <p:spPr>
          <a:xfrm>
            <a:off x="1360805" y="2146935"/>
            <a:ext cx="9490075" cy="2061210"/>
          </a:xfrm>
          <a:prstGeom prst="rect">
            <a:avLst/>
          </a:prstGeom>
          <a:noFill/>
        </p:spPr>
        <p:txBody>
          <a:bodyPr wrap="squar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原因一：新旧专业转接是针对</a:t>
            </a:r>
            <a:r>
              <a:rPr lang="zh-CN"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我</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省自学考试</a:t>
            </a: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2018</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年之前已经完成考籍注册的</a:t>
            </a:r>
            <a:r>
              <a:rPr lang="zh-CN"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考生</a:t>
            </a:r>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2018</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zh-CN" sz="3200" dirty="0">
                <a:solidFill>
                  <a:schemeClr val="tx1">
                    <a:lumMod val="85000"/>
                    <a:lumOff val="15000"/>
                  </a:schemeClr>
                </a:solidFill>
                <a:latin typeface="微软雅黑" panose="020B0503020204020204" pitchFamily="34" charset="-122"/>
                <a:ea typeface="微软雅黑" panose="020B0503020204020204" pitchFamily="34" charset="-122"/>
              </a:rPr>
              <a:t>月后注册的考生无须进行新旧专业</a:t>
            </a:r>
            <a:r>
              <a:rPr lang="zh-CN"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转接</a:t>
            </a:r>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，即旧专业应该是注册完成的</a:t>
            </a: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181</a:t>
            </a:r>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以前的老专业。</a:t>
            </a:r>
            <a:endParaRPr lang="zh-CN" sz="3200" dirty="0">
              <a:solidFill>
                <a:schemeClr val="tx1">
                  <a:lumMod val="85000"/>
                  <a:lumOff val="15000"/>
                </a:schemeClr>
              </a:solidFill>
            </a:endParaRPr>
          </a:p>
        </p:txBody>
      </p:sp>
      <p:sp>
        <p:nvSpPr>
          <p:cNvPr id="21" name="文本框 20"/>
          <p:cNvSpPr txBox="1"/>
          <p:nvPr/>
        </p:nvSpPr>
        <p:spPr>
          <a:xfrm>
            <a:off x="6539060" y="5088434"/>
            <a:ext cx="384043"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助学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60170" y="4510405"/>
            <a:ext cx="9239250" cy="1568450"/>
          </a:xfrm>
          <a:prstGeom prst="rect">
            <a:avLst/>
          </a:prstGeom>
          <a:noFill/>
        </p:spPr>
        <p:txBody>
          <a:bodyPr wrap="squar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原因二：学生正在办理毕业申请中。即当次学生提交了毕业申请且没有审核办结中，系统不允许同时做新旧专业转接。</a:t>
            </a:r>
            <a:endParaRPr lang="zh-CN" sz="3200" dirty="0">
              <a:solidFill>
                <a:schemeClr val="tx1">
                  <a:lumMod val="85000"/>
                  <a:lumOff val="1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876978" y="1072866"/>
            <a:ext cx="9973907" cy="625556"/>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en-US" altLang="zh-CN" sz="3465" dirty="0">
                <a:solidFill>
                  <a:srgbClr val="0070C0"/>
                </a:solidFill>
                <a:latin typeface="微软雅黑" panose="020B0503020204020204" pitchFamily="34" charset="-122"/>
                <a:ea typeface="微软雅黑" panose="020B0503020204020204" pitchFamily="34" charset="-122"/>
              </a:rPr>
              <a:t>2</a:t>
            </a:r>
            <a:r>
              <a:rPr lang="zh-CN" altLang="en-US" sz="3465" dirty="0" smtClean="0">
                <a:solidFill>
                  <a:srgbClr val="0070C0"/>
                </a:solidFill>
                <a:latin typeface="微软雅黑" panose="020B0503020204020204" pitchFamily="34" charset="-122"/>
                <a:ea typeface="微软雅黑" panose="020B0503020204020204" pitchFamily="34" charset="-122"/>
              </a:rPr>
              <a:t>、为什么不能选择新专业？</a:t>
            </a:r>
            <a:endParaRPr lang="zh-CN" altLang="en-US" sz="3465" dirty="0">
              <a:solidFill>
                <a:srgbClr val="0070C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6" name="文本框 5"/>
          <p:cNvSpPr txBox="1"/>
          <p:nvPr/>
        </p:nvSpPr>
        <p:spPr>
          <a:xfrm>
            <a:off x="1191895" y="2146935"/>
            <a:ext cx="9914890" cy="3107690"/>
          </a:xfrm>
          <a:prstGeom prst="rect">
            <a:avLst/>
          </a:prstGeom>
          <a:noFill/>
        </p:spPr>
        <p:txBody>
          <a:bodyPr wrap="square" rtlCol="0">
            <a:spAutoFit/>
          </a:bodyPr>
          <a:lstStyle/>
          <a:p>
            <a:r>
              <a:rPr lang="en-US" altLang="zh-CN" sz="2135"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考生注册的专业无对接新专业时，社会考生可自选社会现行开考新专业对接，助学班考生可对接转入同一主考学校、同一助学机构</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sym typeface="+mn-ea"/>
              </a:rPr>
              <a:t>同学习形式、同专业层次的</a:t>
            </a: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sym typeface="+mn-ea"/>
              </a:rPr>
              <a:t>181</a:t>
            </a: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sym typeface="+mn-ea"/>
              </a:rPr>
              <a:t>及以后的新专业</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800" dirty="0" smtClean="0">
                <a:solidFill>
                  <a:srgbClr val="FF0000"/>
                </a:solidFill>
                <a:latin typeface="微软雅黑" panose="020B0503020204020204" pitchFamily="34" charset="-122"/>
                <a:ea typeface="微软雅黑" panose="020B0503020204020204" pitchFamily="34" charset="-122"/>
              </a:rPr>
              <a:t>（但按此操作步骤，考生新旧专业对接过程中，专业核心课对接不超过7学分，其他合格课程可作为新专业的选考课）</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解决办法：主考学校向计划科申请补录专业备案。</a:t>
            </a:r>
            <a:endParaRPr 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539060" y="5088434"/>
            <a:ext cx="384043"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助学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876978" y="1072866"/>
            <a:ext cx="9973907" cy="1158240"/>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en-US" altLang="zh-CN" sz="3465" dirty="0">
                <a:solidFill>
                  <a:srgbClr val="0070C0"/>
                </a:solidFill>
                <a:latin typeface="微软雅黑" panose="020B0503020204020204" pitchFamily="34" charset="-122"/>
                <a:ea typeface="微软雅黑" panose="020B0503020204020204" pitchFamily="34" charset="-122"/>
              </a:rPr>
              <a:t>3</a:t>
            </a:r>
            <a:r>
              <a:rPr lang="zh-CN" altLang="en-US" sz="3465" dirty="0" smtClean="0">
                <a:solidFill>
                  <a:srgbClr val="0070C0"/>
                </a:solidFill>
                <a:latin typeface="微软雅黑" panose="020B0503020204020204" pitchFamily="34" charset="-122"/>
                <a:ea typeface="微软雅黑" panose="020B0503020204020204" pitchFamily="34" charset="-122"/>
              </a:rPr>
              <a:t>、专业转接过程中，考生旧专业部分合格课程无法在课程对接表中显示，不能参与课程对接？</a:t>
            </a:r>
            <a:endParaRPr lang="zh-CN" altLang="en-US" sz="3465" dirty="0">
              <a:solidFill>
                <a:srgbClr val="0070C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6" name="文本框 5"/>
          <p:cNvSpPr txBox="1"/>
          <p:nvPr/>
        </p:nvSpPr>
        <p:spPr>
          <a:xfrm>
            <a:off x="1017905" y="2350770"/>
            <a:ext cx="10156190" cy="4399915"/>
          </a:xfrm>
          <a:prstGeom prst="rect">
            <a:avLst/>
          </a:prstGeom>
          <a:noFill/>
        </p:spPr>
        <p:txBody>
          <a:bodyPr wrap="square" rtlCol="0">
            <a:spAutoFit/>
          </a:bodyPr>
          <a:lstStyle/>
          <a:p>
            <a:r>
              <a:rPr lang="en-US" altLang="zh-CN" sz="2135"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这里主要是指包括具有理论和实践两部分的课程，比如物理（工）和物理（工）（实践），计算机应用基础和计算机应用基础（实践）等。</a:t>
            </a:r>
            <a:endPar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对于这一问题，我们已经进行了优化，已将类似这种捆绑课程放开，考生可以完成相应课程对接。</a:t>
            </a:r>
            <a:endPar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       用来对接的课程可以是</a:t>
            </a:r>
            <a:r>
              <a:rPr lang="en-US" altLang="zh-CN" sz="2800" dirty="0">
                <a:solidFill>
                  <a:srgbClr val="FF0000"/>
                </a:solidFill>
                <a:latin typeface="微软雅黑" panose="020B0503020204020204" pitchFamily="34" charset="-122"/>
                <a:ea typeface="微软雅黑" panose="020B0503020204020204" pitchFamily="34" charset="-122"/>
              </a:rPr>
              <a:t>顶替的课程、免考合格的课程、实践课</a:t>
            </a: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539060" y="5088434"/>
            <a:ext cx="384043"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助学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876978" y="1072866"/>
            <a:ext cx="9973907" cy="624840"/>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en-US" altLang="zh-CN" sz="3465" dirty="0">
                <a:solidFill>
                  <a:srgbClr val="0070C0"/>
                </a:solidFill>
                <a:latin typeface="微软雅黑" panose="020B0503020204020204" pitchFamily="34" charset="-122"/>
                <a:ea typeface="微软雅黑" panose="020B0503020204020204" pitchFamily="34" charset="-122"/>
              </a:rPr>
              <a:t>4</a:t>
            </a:r>
            <a:r>
              <a:rPr lang="zh-CN" altLang="en-US" sz="3465" dirty="0" smtClean="0">
                <a:solidFill>
                  <a:srgbClr val="0070C0"/>
                </a:solidFill>
                <a:latin typeface="微软雅黑" panose="020B0503020204020204" pitchFamily="34" charset="-122"/>
                <a:ea typeface="微软雅黑" panose="020B0503020204020204" pitchFamily="34" charset="-122"/>
              </a:rPr>
              <a:t>、专业转接过程中，学位课如何对接？</a:t>
            </a:r>
            <a:endParaRPr lang="zh-CN" altLang="en-US" sz="3465" dirty="0">
              <a:solidFill>
                <a:srgbClr val="0070C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21" name="文本框 20"/>
          <p:cNvSpPr txBox="1"/>
          <p:nvPr/>
        </p:nvSpPr>
        <p:spPr>
          <a:xfrm>
            <a:off x="6539060" y="5088434"/>
            <a:ext cx="384043"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助学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76300" y="2035810"/>
            <a:ext cx="10356850" cy="4399915"/>
          </a:xfrm>
          <a:prstGeom prst="rect">
            <a:avLst/>
          </a:prstGeom>
          <a:noFill/>
        </p:spPr>
        <p:txBody>
          <a:bodyPr wrap="square" rtlCol="0">
            <a:spAutoFit/>
          </a:bodyPr>
          <a:lstStyle/>
          <a:p>
            <a:r>
              <a:rPr lang="en-US" altLang="zh-CN" sz="2135"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原专业的学位课对接新专业的学位课，如果本科专业三门学位课没有发生变更，系统可自动对接；如果学位课课程部分发生变更，课程代码相同学位课系统自动对接。</a:t>
            </a:r>
            <a:endPar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此时，剩余学位课主要分两种情形：</a:t>
            </a:r>
            <a:endPar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）若原专业学位课在新专业核心课中没有设置相应课程时，可对接到新专业的学位课，新专业学位课显示“合格”（附原学位课的成绩，该成绩供主考学校颁发学位参考）；</a:t>
            </a:r>
            <a:endPar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）若原专业的学位课已设置为新专业的</a:t>
            </a:r>
            <a:r>
              <a:rPr lang="zh-CN" altLang="en-US" sz="2800" dirty="0" smtClean="0">
                <a:solidFill>
                  <a:srgbClr val="FF0000"/>
                </a:solidFill>
                <a:latin typeface="微软雅黑" panose="020B0503020204020204" pitchFamily="34" charset="-122"/>
                <a:ea typeface="微软雅黑" panose="020B0503020204020204" pitchFamily="34" charset="-122"/>
              </a:rPr>
              <a:t>核心课（非学位课）</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，对接到新专业后，新专业的学位课应重新报考达到学位授予条件方可按主考学校有关规定授予学位。</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876978" y="1072866"/>
            <a:ext cx="9973907" cy="624840"/>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en-US" altLang="zh-CN" sz="3465" dirty="0" smtClean="0">
                <a:solidFill>
                  <a:srgbClr val="0070C0"/>
                </a:solidFill>
                <a:latin typeface="微软雅黑" panose="020B0503020204020204" pitchFamily="34" charset="-122"/>
                <a:ea typeface="微软雅黑" panose="020B0503020204020204" pitchFamily="34" charset="-122"/>
              </a:rPr>
              <a:t>5</a:t>
            </a:r>
            <a:r>
              <a:rPr lang="zh-CN" altLang="en-US" sz="3465" dirty="0" smtClean="0">
                <a:solidFill>
                  <a:srgbClr val="0070C0"/>
                </a:solidFill>
                <a:latin typeface="微软雅黑" panose="020B0503020204020204" pitchFamily="34" charset="-122"/>
                <a:ea typeface="微软雅黑" panose="020B0503020204020204" pitchFamily="34" charset="-122"/>
              </a:rPr>
              <a:t>、新旧专业转接提交后，为什么不能撤销？</a:t>
            </a:r>
            <a:endParaRPr lang="zh-CN" altLang="en-US" sz="3465" dirty="0">
              <a:solidFill>
                <a:srgbClr val="0070C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6" name="文本框 5"/>
          <p:cNvSpPr txBox="1"/>
          <p:nvPr/>
        </p:nvSpPr>
        <p:spPr>
          <a:xfrm>
            <a:off x="975995" y="1851660"/>
            <a:ext cx="10240645" cy="4892675"/>
          </a:xfrm>
          <a:prstGeom prst="rect">
            <a:avLst/>
          </a:prstGeom>
          <a:noFill/>
        </p:spPr>
        <p:txBody>
          <a:bodyPr wrap="square" rtlCol="0">
            <a:spAutoFit/>
          </a:bodyPr>
          <a:lstStyle/>
          <a:p>
            <a:r>
              <a:rPr lang="en-US" altLang="zh-CN" sz="2135"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考生发现课程对接有问题，需要撤销原有的新旧专业转接，重新做新旧专业课程对接。针对这一撤销操作，</a:t>
            </a:r>
            <a:r>
              <a:rPr lang="en-US" altLang="zh-CN" sz="2800" dirty="0" smtClean="0">
                <a:solidFill>
                  <a:srgbClr val="FF0000"/>
                </a:solidFill>
                <a:latin typeface="微软雅黑" panose="020B0503020204020204" pitchFamily="34" charset="-122"/>
                <a:ea typeface="微软雅黑" panose="020B0503020204020204" pitchFamily="34" charset="-122"/>
              </a:rPr>
              <a:t>社会类考生暂时无法自行撤销，助学班类考生可以联系主考学校进行撤销。</a:t>
            </a:r>
            <a:endPar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主考学校如果发现综合业务管理平台上不能撤销新旧专业转接时，先查看考生本次毕业办证有没有毕业申请记录，如果本次有毕业申请记录，确实不能撤销新旧专业转接。如果本次没有毕业申请记录，查看此准考证以往有没有毕业审核通过的毕业办理记录，如果有就需要再看此</a:t>
            </a:r>
            <a:r>
              <a:rPr lang="zh-CN" altLang="en-US" sz="2800" dirty="0" smtClean="0">
                <a:solidFill>
                  <a:srgbClr val="FF0000"/>
                </a:solidFill>
                <a:latin typeface="微软雅黑" panose="020B0503020204020204" pitchFamily="34" charset="-122"/>
                <a:ea typeface="微软雅黑" panose="020B0503020204020204" pitchFamily="34" charset="-122"/>
              </a:rPr>
              <a:t>毕业记录的申请时间是否晚于新旧专业转接的生效时间</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，如晚于新旧专业转接生效时间，则新旧专业转接不能撤销。</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dirty="0"/>
              <a:t>感谢指导</a:t>
            </a:r>
            <a:r>
              <a:rPr lang="en-US" altLang="zh-CN" dirty="0"/>
              <a:t>!</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转接特点</a:t>
            </a:r>
            <a:endParaRPr lang="zh-CN" altLang="en-US" dirty="0"/>
          </a:p>
        </p:txBody>
      </p:sp>
      <p:sp>
        <p:nvSpPr>
          <p:cNvPr id="17" name="Rectangle 18"/>
          <p:cNvSpPr>
            <a:spLocks noChangeArrowheads="1"/>
          </p:cNvSpPr>
          <p:nvPr/>
        </p:nvSpPr>
        <p:spPr bwMode="auto">
          <a:xfrm>
            <a:off x="1054100" y="2638743"/>
            <a:ext cx="10259060" cy="20612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indent="0" eaLnBrk="0" hangingPunct="0">
              <a:buFont typeface="Wingdings" panose="05000000000000000000" pitchFamily="2" charset="2"/>
              <a:buNone/>
            </a:pPr>
            <a:r>
              <a:rPr lang="en-US" altLang="zh-CN" sz="3200" dirty="0">
                <a:solidFill>
                  <a:prstClr val="black"/>
                </a:solidFill>
                <a:latin typeface="+mn-ea"/>
              </a:rPr>
              <a:t>    </a:t>
            </a:r>
            <a:r>
              <a:rPr lang="zh-CN" altLang="en-US" sz="3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按照《湖北省教育考试院关于做好我省新旧专业转接的通知》（鄂自考【2019】11号）文件要求，考生服务平台已设置好新旧专业对接，考生进入服务平台点击专业计划管理，新旧专业转换即可出现对接专业选项。</a:t>
            </a:r>
            <a:r>
              <a:rPr lang="en-US" altLang="zh-CN" sz="3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a:spLocks noChangeArrowheads="1"/>
          </p:cNvSpPr>
          <p:nvPr/>
        </p:nvSpPr>
        <p:spPr bwMode="auto">
          <a:xfrm>
            <a:off x="1218332" y="1149457"/>
            <a:ext cx="9973907" cy="624840"/>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zh-CN" altLang="en-US" sz="3465" dirty="0" smtClean="0">
                <a:solidFill>
                  <a:srgbClr val="0070C0"/>
                </a:solidFill>
                <a:latin typeface="微软雅黑" panose="020B0503020204020204" pitchFamily="34" charset="-122"/>
                <a:ea typeface="微软雅黑" panose="020B0503020204020204" pitchFamily="34" charset="-122"/>
              </a:rPr>
              <a:t>专业对接特点</a:t>
            </a:r>
            <a:endParaRPr lang="zh-CN" altLang="en-US" sz="3465" dirty="0">
              <a:solidFill>
                <a:srgbClr val="0070C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3053" y="787715"/>
            <a:ext cx="1450383" cy="14503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转接特点</a:t>
            </a:r>
            <a:endParaRPr lang="zh-CN" altLang="en-US" dirty="0"/>
          </a:p>
        </p:txBody>
      </p:sp>
      <p:sp>
        <p:nvSpPr>
          <p:cNvPr id="17" name="Rectangle 18"/>
          <p:cNvSpPr>
            <a:spLocks noChangeArrowheads="1"/>
          </p:cNvSpPr>
          <p:nvPr/>
        </p:nvSpPr>
        <p:spPr bwMode="auto">
          <a:xfrm>
            <a:off x="625475" y="2315845"/>
            <a:ext cx="11160125" cy="34150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indent="0" eaLnBrk="0" hangingPunct="0">
              <a:buFont typeface="Wingdings" panose="05000000000000000000" pitchFamily="2" charset="2"/>
              <a:buNone/>
            </a:pPr>
            <a:r>
              <a:rPr lang="zh-CN" altLang="en-US" sz="2400" dirty="0">
                <a:solidFill>
                  <a:prstClr val="black"/>
                </a:solidFill>
                <a:latin typeface="+mn-ea"/>
              </a:rPr>
              <a:t>（</a:t>
            </a:r>
            <a:r>
              <a:rPr lang="en-US" altLang="zh-CN" sz="2400" dirty="0">
                <a:solidFill>
                  <a:prstClr val="black"/>
                </a:solidFill>
                <a:latin typeface="+mn-ea"/>
              </a:rPr>
              <a:t>1</a:t>
            </a:r>
            <a:r>
              <a:rPr lang="zh-CN" altLang="en-US" sz="2400" dirty="0">
                <a:solidFill>
                  <a:prstClr val="black"/>
                </a:solidFill>
                <a:latin typeface="+mn-ea"/>
              </a:rPr>
              <a:t>）考生注册的专业无对接新专业时，社会类考生可自选面向社会现行开考新专业对接，助学班类考生可对接转入同一主考学校、同一助学机构下已开设新专业。</a:t>
            </a:r>
            <a:endParaRPr lang="en-US" altLang="zh-CN" sz="2400" dirty="0">
              <a:solidFill>
                <a:prstClr val="black"/>
              </a:solidFill>
              <a:latin typeface="+mn-ea"/>
            </a:endParaRPr>
          </a:p>
          <a:p>
            <a:pPr indent="0" eaLnBrk="0" hangingPunct="0">
              <a:buFont typeface="Wingdings" panose="05000000000000000000" pitchFamily="2" charset="2"/>
              <a:buNone/>
            </a:pPr>
            <a:endParaRPr lang="zh-CN" altLang="en-US" sz="2400" dirty="0" smtClean="0">
              <a:solidFill>
                <a:prstClr val="black"/>
              </a:solidFill>
              <a:latin typeface="+mn-ea"/>
            </a:endParaRPr>
          </a:p>
          <a:p>
            <a:pPr indent="0" eaLnBrk="0" hangingPunct="0">
              <a:buFont typeface="Wingdings" panose="05000000000000000000" pitchFamily="2" charset="2"/>
              <a:buNone/>
            </a:pPr>
            <a:r>
              <a:rPr lang="zh-CN" altLang="en-US" sz="2400" dirty="0" smtClean="0">
                <a:solidFill>
                  <a:prstClr val="black"/>
                </a:solidFill>
                <a:latin typeface="+mn-ea"/>
              </a:rPr>
              <a:t>（</a:t>
            </a:r>
            <a:r>
              <a:rPr lang="en-US" altLang="zh-CN" sz="2400" dirty="0" smtClean="0">
                <a:solidFill>
                  <a:prstClr val="black"/>
                </a:solidFill>
                <a:latin typeface="+mn-ea"/>
              </a:rPr>
              <a:t>2</a:t>
            </a:r>
            <a:r>
              <a:rPr lang="zh-CN" altLang="en-US" sz="2400" dirty="0" smtClean="0">
                <a:solidFill>
                  <a:prstClr val="black"/>
                </a:solidFill>
                <a:latin typeface="+mn-ea"/>
              </a:rPr>
              <a:t>）考生注册专业与所报考学习专业不一致时，考生可先自行按照平台设置操作完成新旧专业转接至新专业，社会类考生再在注册信息处变更为其他新专业，助学班类考生需联系主考学校和助学单位审核新旧专业转接，再变更为其他新专业。</a:t>
            </a:r>
            <a:endParaRPr lang="zh-CN" altLang="en-US" sz="2400" dirty="0" smtClean="0">
              <a:solidFill>
                <a:prstClr val="black"/>
              </a:solidFill>
              <a:latin typeface="+mn-ea"/>
            </a:endParaRPr>
          </a:p>
          <a:p>
            <a:pPr indent="0" eaLnBrk="0" hangingPunct="0">
              <a:buFont typeface="Wingdings" panose="05000000000000000000" pitchFamily="2" charset="2"/>
              <a:buNone/>
            </a:pPr>
            <a:endParaRPr lang="en-US" altLang="zh-CN" sz="2400" dirty="0" smtClean="0">
              <a:solidFill>
                <a:srgbClr val="FF0000"/>
              </a:solidFill>
              <a:latin typeface="+mn-ea"/>
            </a:endParaRPr>
          </a:p>
          <a:p>
            <a:pPr indent="0" eaLnBrk="0" hangingPunct="0">
              <a:buFont typeface="Wingdings" panose="05000000000000000000" pitchFamily="2" charset="2"/>
              <a:buNone/>
            </a:pPr>
            <a:r>
              <a:rPr lang="zh-CN" altLang="en-US" sz="2400" dirty="0" smtClean="0">
                <a:solidFill>
                  <a:schemeClr val="tx1"/>
                </a:solidFill>
                <a:latin typeface="+mn-ea"/>
              </a:rPr>
              <a:t>（</a:t>
            </a:r>
            <a:r>
              <a:rPr lang="en-US" altLang="zh-CN" sz="2400" dirty="0" smtClean="0">
                <a:solidFill>
                  <a:schemeClr val="tx1"/>
                </a:solidFill>
                <a:latin typeface="+mn-ea"/>
              </a:rPr>
              <a:t>3</a:t>
            </a:r>
            <a:r>
              <a:rPr lang="zh-CN" altLang="en-US" sz="2400" dirty="0" smtClean="0">
                <a:solidFill>
                  <a:schemeClr val="tx1"/>
                </a:solidFill>
                <a:latin typeface="+mn-ea"/>
              </a:rPr>
              <a:t>）助学班考生在上述专业变更过程中，如果没有对应新专业选项，那么请主考学校填报计划群共享中</a:t>
            </a:r>
            <a:r>
              <a:rPr lang="en-US" altLang="zh-CN" sz="2400" dirty="0" smtClean="0">
                <a:solidFill>
                  <a:schemeClr val="tx1"/>
                </a:solidFill>
                <a:latin typeface="+mn-ea"/>
              </a:rPr>
              <a:t>“</a:t>
            </a:r>
            <a:r>
              <a:rPr lang="zh-CN" altLang="en-US" sz="2400" dirty="0" smtClean="0">
                <a:solidFill>
                  <a:schemeClr val="tx1"/>
                </a:solidFill>
                <a:latin typeface="+mn-ea"/>
              </a:rPr>
              <a:t>专业对接清理备案表</a:t>
            </a:r>
            <a:r>
              <a:rPr lang="en-US" altLang="zh-CN" sz="2400" dirty="0" smtClean="0">
                <a:solidFill>
                  <a:schemeClr val="tx1"/>
                </a:solidFill>
                <a:latin typeface="+mn-ea"/>
              </a:rPr>
              <a:t>”</a:t>
            </a:r>
            <a:r>
              <a:rPr lang="zh-CN" altLang="en-US" sz="2400" dirty="0" smtClean="0">
                <a:solidFill>
                  <a:schemeClr val="tx1"/>
                </a:solidFill>
                <a:latin typeface="+mn-ea"/>
              </a:rPr>
              <a:t>交计划科，予以添加备案。</a:t>
            </a:r>
            <a:endParaRPr lang="zh-CN" altLang="en-US" sz="2400" dirty="0" smtClean="0">
              <a:solidFill>
                <a:schemeClr val="tx1"/>
              </a:solidFill>
              <a:latin typeface="+mn-ea"/>
            </a:endParaRPr>
          </a:p>
        </p:txBody>
      </p:sp>
      <p:sp>
        <p:nvSpPr>
          <p:cNvPr id="7" name="矩形 6"/>
          <p:cNvSpPr>
            <a:spLocks noChangeArrowheads="1"/>
          </p:cNvSpPr>
          <p:nvPr/>
        </p:nvSpPr>
        <p:spPr bwMode="auto">
          <a:xfrm>
            <a:off x="1218332" y="1149457"/>
            <a:ext cx="9973907" cy="624840"/>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zh-CN" altLang="en-US" sz="3465" dirty="0" smtClean="0">
                <a:solidFill>
                  <a:srgbClr val="0070C0"/>
                </a:solidFill>
                <a:latin typeface="微软雅黑" panose="020B0503020204020204" pitchFamily="34" charset="-122"/>
                <a:ea typeface="微软雅黑" panose="020B0503020204020204" pitchFamily="34" charset="-122"/>
              </a:rPr>
              <a:t>专业对接特点</a:t>
            </a:r>
            <a:endParaRPr lang="zh-CN" altLang="en-US" sz="3465" dirty="0">
              <a:solidFill>
                <a:srgbClr val="0070C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3053" y="787715"/>
            <a:ext cx="1450383" cy="14503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转接特点</a:t>
            </a:r>
            <a:endParaRPr lang="zh-CN" altLang="en-US" dirty="0"/>
          </a:p>
        </p:txBody>
      </p:sp>
      <p:sp>
        <p:nvSpPr>
          <p:cNvPr id="4" name="任意多边形 3"/>
          <p:cNvSpPr/>
          <p:nvPr/>
        </p:nvSpPr>
        <p:spPr>
          <a:xfrm>
            <a:off x="3197743" y="1968217"/>
            <a:ext cx="789302"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sz="1600" kern="1200" dirty="0"/>
              <a:t>学位课</a:t>
            </a:r>
            <a:endParaRPr lang="zh-CN" sz="1600" kern="1200" dirty="0"/>
          </a:p>
        </p:txBody>
      </p:sp>
      <p:sp>
        <p:nvSpPr>
          <p:cNvPr id="6" name="任意多边形 5"/>
          <p:cNvSpPr/>
          <p:nvPr/>
        </p:nvSpPr>
        <p:spPr>
          <a:xfrm>
            <a:off x="4535283" y="1968217"/>
            <a:ext cx="789302"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209531"/>
              <a:satOff val="-2399"/>
              <a:lumOff val="540"/>
              <a:alphaOff val="0"/>
            </a:schemeClr>
          </a:fillRef>
          <a:effectRef idx="0">
            <a:schemeClr val="accent2">
              <a:hueOff val="-209531"/>
              <a:satOff val="-2399"/>
              <a:lumOff val="540"/>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a:t>公共课</a:t>
            </a:r>
            <a:endParaRPr lang="zh-CN" altLang="en-US" sz="1600" kern="1200" dirty="0"/>
          </a:p>
        </p:txBody>
      </p:sp>
      <p:sp>
        <p:nvSpPr>
          <p:cNvPr id="9" name="任意多边形 8"/>
          <p:cNvSpPr/>
          <p:nvPr/>
        </p:nvSpPr>
        <p:spPr>
          <a:xfrm rot="10800000">
            <a:off x="4104937" y="2254363"/>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209531"/>
              <a:satOff val="-2399"/>
              <a:lumOff val="540"/>
              <a:alphaOff val="0"/>
            </a:schemeClr>
          </a:fillRef>
          <a:effectRef idx="0">
            <a:schemeClr val="accent2">
              <a:hueOff val="-209531"/>
              <a:satOff val="-2399"/>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10" name="任意多边形 9"/>
          <p:cNvSpPr/>
          <p:nvPr/>
        </p:nvSpPr>
        <p:spPr>
          <a:xfrm>
            <a:off x="5872823" y="1984440"/>
            <a:ext cx="789302"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419062"/>
              <a:satOff val="-4813"/>
              <a:lumOff val="1079"/>
              <a:alphaOff val="0"/>
            </a:schemeClr>
          </a:fillRef>
          <a:effectRef idx="0">
            <a:schemeClr val="accent2">
              <a:hueOff val="-419062"/>
              <a:satOff val="-4813"/>
              <a:lumOff val="1079"/>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a:t>专业课</a:t>
            </a:r>
            <a:endParaRPr lang="zh-CN" altLang="en-US" sz="1600" kern="1200" dirty="0"/>
          </a:p>
        </p:txBody>
      </p:sp>
      <p:sp>
        <p:nvSpPr>
          <p:cNvPr id="12" name="任意多边形 11"/>
          <p:cNvSpPr/>
          <p:nvPr/>
        </p:nvSpPr>
        <p:spPr>
          <a:xfrm>
            <a:off x="7171243" y="1986402"/>
            <a:ext cx="789302"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628592"/>
              <a:satOff val="-7228"/>
              <a:lumOff val="1619"/>
              <a:alphaOff val="0"/>
            </a:schemeClr>
          </a:fillRef>
          <a:effectRef idx="0">
            <a:schemeClr val="accent2">
              <a:hueOff val="-628592"/>
              <a:satOff val="-7228"/>
              <a:lumOff val="1619"/>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a:t>选考课</a:t>
            </a:r>
            <a:endParaRPr lang="zh-CN" altLang="en-US" sz="1600" kern="1200" dirty="0"/>
          </a:p>
        </p:txBody>
      </p:sp>
      <p:sp>
        <p:nvSpPr>
          <p:cNvPr id="13" name="任意多边形 12"/>
          <p:cNvSpPr/>
          <p:nvPr/>
        </p:nvSpPr>
        <p:spPr>
          <a:xfrm rot="10800000">
            <a:off x="6780017" y="2264248"/>
            <a:ext cx="292158" cy="239571"/>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628592"/>
              <a:satOff val="-7228"/>
              <a:lumOff val="1619"/>
              <a:alphaOff val="0"/>
            </a:schemeClr>
          </a:fillRef>
          <a:effectRef idx="0">
            <a:schemeClr val="accent2">
              <a:hueOff val="-628592"/>
              <a:satOff val="-7228"/>
              <a:lumOff val="1619"/>
              <a:alphaOff val="0"/>
            </a:schemeClr>
          </a:effectRef>
          <a:fontRef idx="minor">
            <a:schemeClr val="lt1"/>
          </a:fontRef>
        </p:style>
        <p:txBody>
          <a:bodyPr spcFirstLastPara="0" vert="horz" wrap="square" lIns="62888" tIns="53277" rIns="-1"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16" name="任意多边形 15"/>
          <p:cNvSpPr/>
          <p:nvPr/>
        </p:nvSpPr>
        <p:spPr>
          <a:xfrm>
            <a:off x="8502055" y="1968217"/>
            <a:ext cx="789302" cy="789302"/>
          </a:xfrm>
          <a:custGeom>
            <a:avLst/>
            <a:gdLst>
              <a:gd name="connsiteX0" fmla="*/ 0 w 789302"/>
              <a:gd name="connsiteY0" fmla="*/ 394651 h 789302"/>
              <a:gd name="connsiteX1" fmla="*/ 394651 w 789302"/>
              <a:gd name="connsiteY1" fmla="*/ 0 h 789302"/>
              <a:gd name="connsiteX2" fmla="*/ 789302 w 789302"/>
              <a:gd name="connsiteY2" fmla="*/ 394651 h 789302"/>
              <a:gd name="connsiteX3" fmla="*/ 394651 w 789302"/>
              <a:gd name="connsiteY3" fmla="*/ 789302 h 789302"/>
              <a:gd name="connsiteX4" fmla="*/ 0 w 789302"/>
              <a:gd name="connsiteY4" fmla="*/ 394651 h 789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02" h="789302">
                <a:moveTo>
                  <a:pt x="0" y="394651"/>
                </a:moveTo>
                <a:cubicBezTo>
                  <a:pt x="0" y="176691"/>
                  <a:pt x="176691" y="0"/>
                  <a:pt x="394651" y="0"/>
                </a:cubicBezTo>
                <a:cubicBezTo>
                  <a:pt x="612611" y="0"/>
                  <a:pt x="789302" y="176691"/>
                  <a:pt x="789302" y="394651"/>
                </a:cubicBezTo>
                <a:cubicBezTo>
                  <a:pt x="789302" y="612611"/>
                  <a:pt x="612611" y="789302"/>
                  <a:pt x="394651" y="789302"/>
                </a:cubicBezTo>
                <a:cubicBezTo>
                  <a:pt x="176691" y="789302"/>
                  <a:pt x="0" y="612611"/>
                  <a:pt x="0" y="394651"/>
                </a:cubicBezTo>
                <a:close/>
              </a:path>
            </a:pathLst>
          </a:custGeom>
        </p:spPr>
        <p:style>
          <a:lnRef idx="2">
            <a:schemeClr val="lt1">
              <a:hueOff val="0"/>
              <a:satOff val="0"/>
              <a:lumOff val="0"/>
              <a:alphaOff val="0"/>
            </a:schemeClr>
          </a:lnRef>
          <a:fillRef idx="1">
            <a:schemeClr val="accent2">
              <a:hueOff val="-838123"/>
              <a:satOff val="-9642"/>
              <a:lumOff val="2159"/>
              <a:alphaOff val="0"/>
            </a:schemeClr>
          </a:fillRef>
          <a:effectRef idx="0">
            <a:schemeClr val="accent2">
              <a:hueOff val="-838123"/>
              <a:satOff val="-9642"/>
              <a:lumOff val="2159"/>
              <a:alphaOff val="0"/>
            </a:schemeClr>
          </a:effectRef>
          <a:fontRef idx="minor">
            <a:schemeClr val="lt1"/>
          </a:fontRef>
        </p:style>
        <p:txBody>
          <a:bodyPr spcFirstLastPara="0" vert="horz" wrap="square" lIns="135911" tIns="135911" rIns="135911" bIns="135911" numCol="1" spcCol="1270" anchor="ctr" anchorCtr="0">
            <a:noAutofit/>
          </a:bodyPr>
          <a:lstStyle/>
          <a:p>
            <a:pPr lvl="0" algn="ctr" defTabSz="711200">
              <a:lnSpc>
                <a:spcPct val="100000"/>
              </a:lnSpc>
              <a:spcBef>
                <a:spcPct val="0"/>
              </a:spcBef>
              <a:spcAft>
                <a:spcPct val="35000"/>
              </a:spcAft>
            </a:pPr>
            <a:r>
              <a:rPr lang="zh-CN" altLang="en-US" sz="1600" kern="1200" dirty="0"/>
              <a:t>毕业课</a:t>
            </a:r>
            <a:endParaRPr lang="zh-CN" altLang="en-US" sz="1600" kern="1200" dirty="0"/>
          </a:p>
        </p:txBody>
      </p:sp>
      <p:sp>
        <p:nvSpPr>
          <p:cNvPr id="17" name="Rectangle 18"/>
          <p:cNvSpPr>
            <a:spLocks noChangeArrowheads="1"/>
          </p:cNvSpPr>
          <p:nvPr/>
        </p:nvSpPr>
        <p:spPr bwMode="auto">
          <a:xfrm>
            <a:off x="881752" y="3106797"/>
            <a:ext cx="5078570" cy="26149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indent="0" eaLnBrk="0" hangingPunct="0">
              <a:buFont typeface="Wingdings" panose="05000000000000000000" pitchFamily="2" charset="2"/>
              <a:buNone/>
            </a:pPr>
            <a:r>
              <a:rPr lang="zh-CN" altLang="en-US" sz="2000" dirty="0">
                <a:solidFill>
                  <a:prstClr val="black"/>
                </a:solidFill>
                <a:latin typeface="+mn-ea"/>
              </a:rPr>
              <a:t>（</a:t>
            </a:r>
            <a:r>
              <a:rPr lang="en-US" altLang="zh-CN" dirty="0">
                <a:solidFill>
                  <a:prstClr val="black"/>
                </a:solidFill>
                <a:latin typeface="+mn-ea"/>
              </a:rPr>
              <a:t>1</a:t>
            </a:r>
            <a:r>
              <a:rPr lang="zh-CN" altLang="en-US" dirty="0">
                <a:solidFill>
                  <a:prstClr val="black"/>
                </a:solidFill>
                <a:latin typeface="+mn-ea"/>
              </a:rPr>
              <a:t>）</a:t>
            </a:r>
            <a:r>
              <a:rPr lang="zh-CN" altLang="en-US" dirty="0">
                <a:solidFill>
                  <a:srgbClr val="FF0000"/>
                </a:solidFill>
                <a:latin typeface="+mn-ea"/>
              </a:rPr>
              <a:t>课程对接总原则：尽最大限度保证考生利益，对考生已考合格课程成绩，做到应对尽对</a:t>
            </a:r>
            <a:endParaRPr lang="zh-CN" altLang="en-US" dirty="0">
              <a:solidFill>
                <a:prstClr val="black"/>
              </a:solidFill>
              <a:latin typeface="+mn-ea"/>
            </a:endParaRPr>
          </a:p>
          <a:p>
            <a:pPr indent="0" eaLnBrk="0" hangingPunct="0">
              <a:buFont typeface="Wingdings" panose="05000000000000000000" pitchFamily="2" charset="2"/>
              <a:buNone/>
            </a:pPr>
            <a:r>
              <a:rPr lang="zh-CN" altLang="en-US" dirty="0">
                <a:solidFill>
                  <a:prstClr val="black"/>
                </a:solidFill>
                <a:latin typeface="+mn-ea"/>
              </a:rPr>
              <a:t>（</a:t>
            </a:r>
            <a:r>
              <a:rPr lang="en-US" altLang="zh-CN" dirty="0">
                <a:solidFill>
                  <a:prstClr val="black"/>
                </a:solidFill>
                <a:latin typeface="+mn-ea"/>
              </a:rPr>
              <a:t>2</a:t>
            </a:r>
            <a:r>
              <a:rPr lang="zh-CN" altLang="en-US" dirty="0">
                <a:solidFill>
                  <a:prstClr val="black"/>
                </a:solidFill>
                <a:latin typeface="+mn-ea"/>
              </a:rPr>
              <a:t>）课程代码相同</a:t>
            </a:r>
            <a:r>
              <a:rPr lang="zh-CN" altLang="en-US" dirty="0" smtClean="0">
                <a:solidFill>
                  <a:prstClr val="black"/>
                </a:solidFill>
                <a:latin typeface="+mn-ea"/>
              </a:rPr>
              <a:t>课程无需对接，直接在新专业中使用</a:t>
            </a:r>
            <a:endParaRPr lang="en-US" altLang="zh-CN" dirty="0">
              <a:solidFill>
                <a:prstClr val="black"/>
              </a:solidFill>
              <a:latin typeface="+mn-ea"/>
            </a:endParaRPr>
          </a:p>
          <a:p>
            <a:pPr indent="0" eaLnBrk="0" hangingPunct="0">
              <a:buFont typeface="Wingdings" panose="05000000000000000000" pitchFamily="2" charset="2"/>
              <a:buNone/>
            </a:pPr>
            <a:r>
              <a:rPr lang="zh-CN" altLang="en-US" dirty="0" smtClean="0">
                <a:solidFill>
                  <a:prstClr val="black"/>
                </a:solidFill>
                <a:latin typeface="+mn-ea"/>
              </a:rPr>
              <a:t>（</a:t>
            </a:r>
            <a:r>
              <a:rPr lang="en-US" altLang="zh-CN" dirty="0" smtClean="0">
                <a:solidFill>
                  <a:prstClr val="black"/>
                </a:solidFill>
                <a:latin typeface="+mn-ea"/>
              </a:rPr>
              <a:t>3</a:t>
            </a:r>
            <a:r>
              <a:rPr lang="zh-CN" altLang="en-US" dirty="0" smtClean="0">
                <a:solidFill>
                  <a:prstClr val="black"/>
                </a:solidFill>
                <a:latin typeface="+mn-ea"/>
              </a:rPr>
              <a:t>）用来对接的课程只能是</a:t>
            </a:r>
            <a:r>
              <a:rPr lang="zh-CN" altLang="en-US" dirty="0">
                <a:solidFill>
                  <a:prstClr val="black"/>
                </a:solidFill>
                <a:latin typeface="+mn-ea"/>
              </a:rPr>
              <a:t>原</a:t>
            </a:r>
            <a:r>
              <a:rPr lang="zh-CN" altLang="en-US" dirty="0" smtClean="0">
                <a:solidFill>
                  <a:prstClr val="black"/>
                </a:solidFill>
                <a:latin typeface="+mn-ea"/>
              </a:rPr>
              <a:t>专业考试计划中的课程，可以是顶替的课程、免考合格的课程、实践课</a:t>
            </a:r>
            <a:endParaRPr lang="en-US" altLang="zh-CN" dirty="0" smtClean="0">
              <a:solidFill>
                <a:prstClr val="black"/>
              </a:solidFill>
              <a:latin typeface="+mn-ea"/>
            </a:endParaRPr>
          </a:p>
          <a:p>
            <a:pPr indent="0" eaLnBrk="0" hangingPunct="0">
              <a:buFont typeface="Wingdings" panose="05000000000000000000" pitchFamily="2" charset="2"/>
              <a:buNone/>
            </a:pPr>
            <a:r>
              <a:rPr lang="zh-CN" altLang="en-US" dirty="0" smtClean="0">
                <a:solidFill>
                  <a:prstClr val="black"/>
                </a:solidFill>
                <a:latin typeface="+mn-ea"/>
              </a:rPr>
              <a:t>（</a:t>
            </a:r>
            <a:r>
              <a:rPr lang="en-US" altLang="zh-CN" dirty="0" smtClean="0">
                <a:solidFill>
                  <a:prstClr val="black"/>
                </a:solidFill>
                <a:latin typeface="+mn-ea"/>
              </a:rPr>
              <a:t>4</a:t>
            </a:r>
            <a:r>
              <a:rPr lang="zh-CN" altLang="en-US" dirty="0" smtClean="0">
                <a:solidFill>
                  <a:prstClr val="black"/>
                </a:solidFill>
                <a:latin typeface="+mn-ea"/>
              </a:rPr>
              <a:t>）高起本专业先对接专科段再对接本科段，如专科段已毕业，直接对接至新专业的本科段</a:t>
            </a:r>
            <a:endParaRPr lang="en-US" altLang="zh-CN" dirty="0" smtClean="0">
              <a:solidFill>
                <a:srgbClr val="FF0000"/>
              </a:solidFill>
              <a:latin typeface="+mn-ea"/>
            </a:endParaRPr>
          </a:p>
        </p:txBody>
      </p:sp>
      <p:sp>
        <p:nvSpPr>
          <p:cNvPr id="7" name="矩形 6"/>
          <p:cNvSpPr>
            <a:spLocks noChangeArrowheads="1"/>
          </p:cNvSpPr>
          <p:nvPr/>
        </p:nvSpPr>
        <p:spPr bwMode="auto">
          <a:xfrm>
            <a:off x="1218332" y="1149457"/>
            <a:ext cx="9973907" cy="624840"/>
          </a:xfrm>
          <a:prstGeom prst="rect">
            <a:avLst/>
          </a:prstGeom>
          <a:noFill/>
          <a:ln>
            <a:noFill/>
          </a:ln>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pPr>
              <a:buFont typeface="Arial" panose="020B0604020202020204" pitchFamily="34" charset="0"/>
              <a:buNone/>
            </a:pPr>
            <a:r>
              <a:rPr lang="zh-CN" altLang="en-US" sz="3465" dirty="0" smtClean="0">
                <a:solidFill>
                  <a:srgbClr val="0070C0"/>
                </a:solidFill>
                <a:latin typeface="微软雅黑" panose="020B0503020204020204" pitchFamily="34" charset="-122"/>
                <a:ea typeface="微软雅黑" panose="020B0503020204020204" pitchFamily="34" charset="-122"/>
              </a:rPr>
              <a:t>课程转接特点</a:t>
            </a:r>
            <a:endParaRPr lang="zh-CN" altLang="en-US" sz="3465" dirty="0">
              <a:solidFill>
                <a:srgbClr val="0070C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3053" y="787715"/>
            <a:ext cx="1450383" cy="1450383"/>
          </a:xfrm>
          <a:prstGeom prst="rect">
            <a:avLst/>
          </a:prstGeom>
        </p:spPr>
      </p:pic>
      <p:sp>
        <p:nvSpPr>
          <p:cNvPr id="19" name="矩形 18"/>
          <p:cNvSpPr/>
          <p:nvPr/>
        </p:nvSpPr>
        <p:spPr>
          <a:xfrm>
            <a:off x="6131591" y="3137473"/>
            <a:ext cx="5213945" cy="2584450"/>
          </a:xfrm>
          <a:prstGeom prst="rect">
            <a:avLst/>
          </a:prstGeom>
        </p:spPr>
        <p:txBody>
          <a:bodyPr wrap="square">
            <a:spAutoFit/>
          </a:bodyPr>
          <a:lstStyle/>
          <a:p>
            <a:pPr indent="0" eaLnBrk="0" hangingPunct="0">
              <a:buFont typeface="Wingdings" panose="05000000000000000000" pitchFamily="2" charset="2"/>
              <a:buNone/>
            </a:pPr>
            <a:r>
              <a:rPr lang="zh-CN" altLang="en-US" dirty="0">
                <a:solidFill>
                  <a:schemeClr val="tx1"/>
                </a:solidFill>
                <a:latin typeface="+mn-ea"/>
              </a:rPr>
              <a:t>（</a:t>
            </a:r>
            <a:r>
              <a:rPr lang="en-US" altLang="zh-CN" dirty="0">
                <a:solidFill>
                  <a:schemeClr val="tx1"/>
                </a:solidFill>
                <a:latin typeface="+mn-ea"/>
              </a:rPr>
              <a:t>5</a:t>
            </a:r>
            <a:r>
              <a:rPr lang="zh-CN" altLang="en-US" dirty="0">
                <a:solidFill>
                  <a:schemeClr val="tx1"/>
                </a:solidFill>
                <a:latin typeface="+mn-ea"/>
              </a:rPr>
              <a:t>）课程对接不能用低学分对接高学分；可以选择一门对接一门，也可以选择一组对接一组；</a:t>
            </a:r>
            <a:endParaRPr lang="en-US" altLang="zh-CN" dirty="0">
              <a:solidFill>
                <a:schemeClr val="tx1"/>
              </a:solidFill>
              <a:latin typeface="+mn-ea"/>
            </a:endParaRPr>
          </a:p>
          <a:p>
            <a:pPr indent="0" eaLnBrk="0" hangingPunct="0">
              <a:buFont typeface="Wingdings" panose="05000000000000000000" pitchFamily="2" charset="2"/>
              <a:buNone/>
            </a:pPr>
            <a:r>
              <a:rPr lang="zh-CN" altLang="en-US" dirty="0">
                <a:solidFill>
                  <a:schemeClr val="tx1"/>
                </a:solidFill>
                <a:latin typeface="+mn-ea"/>
              </a:rPr>
              <a:t>（</a:t>
            </a:r>
            <a:r>
              <a:rPr lang="en-US" altLang="zh-CN" dirty="0">
                <a:solidFill>
                  <a:schemeClr val="tx1"/>
                </a:solidFill>
                <a:latin typeface="+mn-ea"/>
              </a:rPr>
              <a:t>6</a:t>
            </a:r>
            <a:r>
              <a:rPr lang="zh-CN" altLang="en-US" dirty="0">
                <a:solidFill>
                  <a:schemeClr val="tx1"/>
                </a:solidFill>
                <a:latin typeface="+mn-ea"/>
              </a:rPr>
              <a:t>）对接过程中考生可以选择不对接直接跳过当前环节进入下一对接环节</a:t>
            </a:r>
            <a:endParaRPr lang="en-US" altLang="zh-CN" dirty="0">
              <a:solidFill>
                <a:schemeClr val="tx1"/>
              </a:solidFill>
              <a:latin typeface="+mn-ea"/>
            </a:endParaRPr>
          </a:p>
          <a:p>
            <a:pPr indent="0" eaLnBrk="0" hangingPunct="0">
              <a:buFont typeface="Wingdings" panose="05000000000000000000" pitchFamily="2" charset="2"/>
              <a:buNone/>
            </a:pPr>
            <a:r>
              <a:rPr lang="zh-CN" altLang="en-US" dirty="0">
                <a:solidFill>
                  <a:schemeClr val="tx1"/>
                </a:solidFill>
                <a:latin typeface="+mn-ea"/>
              </a:rPr>
              <a:t>（</a:t>
            </a:r>
            <a:r>
              <a:rPr lang="en-US" altLang="zh-CN" dirty="0">
                <a:solidFill>
                  <a:schemeClr val="tx1"/>
                </a:solidFill>
                <a:latin typeface="+mn-ea"/>
              </a:rPr>
              <a:t>7</a:t>
            </a:r>
            <a:r>
              <a:rPr lang="zh-CN" altLang="en-US" dirty="0">
                <a:solidFill>
                  <a:schemeClr val="tx1"/>
                </a:solidFill>
                <a:latin typeface="+mn-ea"/>
              </a:rPr>
              <a:t>）已考过课程中同一门课程有多个合格分数，取最高分用来对接</a:t>
            </a:r>
            <a:endParaRPr lang="en-US" altLang="zh-CN" dirty="0">
              <a:solidFill>
                <a:schemeClr val="tx1"/>
              </a:solidFill>
              <a:latin typeface="+mn-ea"/>
            </a:endParaRPr>
          </a:p>
          <a:p>
            <a:pPr indent="0" eaLnBrk="0" hangingPunct="0">
              <a:buFont typeface="Wingdings" panose="05000000000000000000" pitchFamily="2" charset="2"/>
              <a:buNone/>
            </a:pPr>
            <a:r>
              <a:rPr lang="zh-CN" altLang="en-US" b="1" dirty="0"/>
              <a:t>（</a:t>
            </a:r>
            <a:r>
              <a:rPr lang="en-US" altLang="zh-CN" b="1" dirty="0"/>
              <a:t>8</a:t>
            </a:r>
            <a:r>
              <a:rPr lang="zh-CN" altLang="en-US" b="1" dirty="0"/>
              <a:t>）</a:t>
            </a:r>
            <a:r>
              <a:rPr lang="en-US" altLang="zh-CN" b="1" dirty="0"/>
              <a:t>03706 </a:t>
            </a:r>
            <a:r>
              <a:rPr lang="zh-CN" altLang="zh-CN" b="1" dirty="0"/>
              <a:t>、</a:t>
            </a:r>
            <a:r>
              <a:rPr lang="en-US" altLang="zh-CN" b="1" dirty="0"/>
              <a:t>03707</a:t>
            </a:r>
            <a:r>
              <a:rPr lang="zh-CN" altLang="zh-CN" b="1" dirty="0"/>
              <a:t>、</a:t>
            </a:r>
            <a:r>
              <a:rPr lang="en-US" altLang="zh-CN" b="1" dirty="0"/>
              <a:t> 12656</a:t>
            </a:r>
            <a:r>
              <a:rPr lang="zh-CN" altLang="zh-CN" b="1" dirty="0"/>
              <a:t>、</a:t>
            </a:r>
            <a:r>
              <a:rPr lang="en-US" altLang="zh-CN" b="1" dirty="0"/>
              <a:t>03708</a:t>
            </a:r>
            <a:r>
              <a:rPr lang="zh-CN" altLang="zh-CN" b="1" dirty="0"/>
              <a:t>、</a:t>
            </a:r>
            <a:r>
              <a:rPr lang="en-US" altLang="zh-CN" b="1" dirty="0"/>
              <a:t>03709</a:t>
            </a:r>
            <a:r>
              <a:rPr lang="zh-CN" altLang="zh-CN" b="1" dirty="0"/>
              <a:t>和</a:t>
            </a:r>
            <a:r>
              <a:rPr lang="en-US" altLang="zh-CN" b="1" dirty="0"/>
              <a:t> 00001</a:t>
            </a:r>
            <a:r>
              <a:rPr lang="zh-CN" altLang="zh-CN" b="1" dirty="0"/>
              <a:t>、</a:t>
            </a:r>
            <a:r>
              <a:rPr lang="en-US" altLang="zh-CN" b="1" dirty="0"/>
              <a:t>00002</a:t>
            </a:r>
            <a:r>
              <a:rPr lang="zh-CN" altLang="zh-CN" b="1" dirty="0"/>
              <a:t>、</a:t>
            </a:r>
            <a:r>
              <a:rPr lang="en-US" altLang="zh-CN" b="1" dirty="0"/>
              <a:t>00003</a:t>
            </a:r>
            <a:r>
              <a:rPr lang="zh-CN" altLang="zh-CN" b="1" dirty="0"/>
              <a:t>、</a:t>
            </a:r>
            <a:r>
              <a:rPr lang="en-US" altLang="zh-CN" b="1" dirty="0"/>
              <a:t>00004</a:t>
            </a:r>
            <a:r>
              <a:rPr lang="zh-CN" altLang="zh-CN" b="1" dirty="0"/>
              <a:t>、</a:t>
            </a:r>
            <a:r>
              <a:rPr lang="en-US" altLang="zh-CN" b="1" dirty="0"/>
              <a:t>00005</a:t>
            </a:r>
            <a:r>
              <a:rPr lang="zh-CN" altLang="en-US" b="1" dirty="0"/>
              <a:t>等公共政治课不能用来对接和作为选考课</a:t>
            </a:r>
            <a:endParaRPr lang="zh-CN" altLang="en-US" dirty="0">
              <a:solidFill>
                <a:srgbClr val="FF0000"/>
              </a:solidFill>
              <a:latin typeface="+mn-ea"/>
            </a:endParaRPr>
          </a:p>
        </p:txBody>
      </p:sp>
      <p:sp>
        <p:nvSpPr>
          <p:cNvPr id="20" name="任意多边形 19"/>
          <p:cNvSpPr/>
          <p:nvPr/>
        </p:nvSpPr>
        <p:spPr>
          <a:xfrm rot="10800000">
            <a:off x="5442477" y="2254363"/>
            <a:ext cx="312454" cy="249456"/>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209531"/>
              <a:satOff val="-2399"/>
              <a:lumOff val="540"/>
              <a:alphaOff val="0"/>
            </a:schemeClr>
          </a:fillRef>
          <a:effectRef idx="0">
            <a:schemeClr val="accent2">
              <a:hueOff val="-209531"/>
              <a:satOff val="-2399"/>
              <a:lumOff val="540"/>
              <a:alphaOff val="0"/>
            </a:schemeClr>
          </a:effectRef>
          <a:fontRef idx="minor">
            <a:schemeClr val="lt1"/>
          </a:fontRef>
        </p:style>
        <p:txBody>
          <a:bodyPr spcFirstLastPara="0" vert="horz" wrap="square" lIns="62887" tIns="53278" rIns="0"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
        <p:nvSpPr>
          <p:cNvPr id="21" name="任意多边形 20"/>
          <p:cNvSpPr/>
          <p:nvPr/>
        </p:nvSpPr>
        <p:spPr>
          <a:xfrm rot="10800000">
            <a:off x="8087524" y="2243082"/>
            <a:ext cx="292158" cy="239571"/>
          </a:xfrm>
          <a:custGeom>
            <a:avLst/>
            <a:gdLst>
              <a:gd name="connsiteX0" fmla="*/ 0 w 209628"/>
              <a:gd name="connsiteY0" fmla="*/ 53278 h 266389"/>
              <a:gd name="connsiteX1" fmla="*/ 104814 w 209628"/>
              <a:gd name="connsiteY1" fmla="*/ 53278 h 266389"/>
              <a:gd name="connsiteX2" fmla="*/ 104814 w 209628"/>
              <a:gd name="connsiteY2" fmla="*/ 0 h 266389"/>
              <a:gd name="connsiteX3" fmla="*/ 209628 w 209628"/>
              <a:gd name="connsiteY3" fmla="*/ 133195 h 266389"/>
              <a:gd name="connsiteX4" fmla="*/ 104814 w 209628"/>
              <a:gd name="connsiteY4" fmla="*/ 266389 h 266389"/>
              <a:gd name="connsiteX5" fmla="*/ 104814 w 209628"/>
              <a:gd name="connsiteY5" fmla="*/ 213111 h 266389"/>
              <a:gd name="connsiteX6" fmla="*/ 0 w 209628"/>
              <a:gd name="connsiteY6" fmla="*/ 213111 h 266389"/>
              <a:gd name="connsiteX7" fmla="*/ 0 w 209628"/>
              <a:gd name="connsiteY7" fmla="*/ 53278 h 2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28" h="266389">
                <a:moveTo>
                  <a:pt x="209628" y="213111"/>
                </a:moveTo>
                <a:lnTo>
                  <a:pt x="104814" y="213111"/>
                </a:lnTo>
                <a:lnTo>
                  <a:pt x="104814" y="266389"/>
                </a:lnTo>
                <a:lnTo>
                  <a:pt x="0" y="133194"/>
                </a:lnTo>
                <a:lnTo>
                  <a:pt x="104814" y="0"/>
                </a:lnTo>
                <a:lnTo>
                  <a:pt x="104814" y="53278"/>
                </a:lnTo>
                <a:lnTo>
                  <a:pt x="209628" y="53278"/>
                </a:lnTo>
                <a:lnTo>
                  <a:pt x="209628" y="213111"/>
                </a:lnTo>
                <a:close/>
              </a:path>
            </a:pathLst>
          </a:custGeom>
        </p:spPr>
        <p:style>
          <a:lnRef idx="0">
            <a:schemeClr val="lt1">
              <a:hueOff val="0"/>
              <a:satOff val="0"/>
              <a:lumOff val="0"/>
              <a:alphaOff val="0"/>
            </a:schemeClr>
          </a:lnRef>
          <a:fillRef idx="1">
            <a:schemeClr val="accent2">
              <a:hueOff val="-628592"/>
              <a:satOff val="-7228"/>
              <a:lumOff val="1619"/>
              <a:alphaOff val="0"/>
            </a:schemeClr>
          </a:fillRef>
          <a:effectRef idx="0">
            <a:schemeClr val="accent2">
              <a:hueOff val="-628592"/>
              <a:satOff val="-7228"/>
              <a:lumOff val="1619"/>
              <a:alphaOff val="0"/>
            </a:schemeClr>
          </a:effectRef>
          <a:fontRef idx="minor">
            <a:schemeClr val="lt1"/>
          </a:fontRef>
        </p:style>
        <p:txBody>
          <a:bodyPr spcFirstLastPara="0" vert="horz" wrap="square" lIns="62888" tIns="53277" rIns="-1" bIns="53278" numCol="1" spcCol="1270" anchor="ctr" anchorCtr="0">
            <a:noAutofit/>
          </a:bodyPr>
          <a:lstStyle/>
          <a:p>
            <a:pPr lvl="0" algn="ctr" defTabSz="444500">
              <a:lnSpc>
                <a:spcPct val="90000"/>
              </a:lnSpc>
              <a:spcBef>
                <a:spcPct val="0"/>
              </a:spcBef>
              <a:spcAft>
                <a:spcPct val="35000"/>
              </a:spcAft>
            </a:pPr>
            <a:endParaRPr lang="zh-CN" altLang="en-US" sz="1000" kern="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048"/>
            <a:ext cx="12192000" cy="6851904"/>
          </a:xfrm>
          <a:prstGeom prst="rect">
            <a:avLst/>
          </a:prstGeom>
        </p:spPr>
      </p:pic>
      <p:sp>
        <p:nvSpPr>
          <p:cNvPr id="3" name="矩形: 圆角 2"/>
          <p:cNvSpPr/>
          <p:nvPr/>
        </p:nvSpPr>
        <p:spPr>
          <a:xfrm>
            <a:off x="2107671" y="2276873"/>
            <a:ext cx="2552700" cy="3467100"/>
          </a:xfrm>
          <a:prstGeom prst="roundRect">
            <a:avLst>
              <a:gd name="adj" fmla="val 69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4" name="矩形: 圆角 3"/>
          <p:cNvSpPr/>
          <p:nvPr/>
        </p:nvSpPr>
        <p:spPr>
          <a:xfrm>
            <a:off x="4869921" y="2276873"/>
            <a:ext cx="2552700" cy="3467100"/>
          </a:xfrm>
          <a:prstGeom prst="roundRect">
            <a:avLst>
              <a:gd name="adj" fmla="val 696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5" name="矩形: 圆角 4"/>
          <p:cNvSpPr/>
          <p:nvPr/>
        </p:nvSpPr>
        <p:spPr>
          <a:xfrm>
            <a:off x="7632171" y="2276873"/>
            <a:ext cx="2552700" cy="3467100"/>
          </a:xfrm>
          <a:prstGeom prst="roundRect">
            <a:avLst>
              <a:gd name="adj" fmla="val 69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endParaRPr>
          </a:p>
        </p:txBody>
      </p:sp>
      <p:sp>
        <p:nvSpPr>
          <p:cNvPr id="7" name="文本框 32"/>
          <p:cNvSpPr txBox="1">
            <a:spLocks noChangeArrowheads="1"/>
          </p:cNvSpPr>
          <p:nvPr/>
        </p:nvSpPr>
        <p:spPr bwMode="auto">
          <a:xfrm>
            <a:off x="2107671" y="2939549"/>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01</a:t>
            </a:r>
            <a:endParaRPr lang="zh-CN" altLang="en-US" sz="5400" dirty="0">
              <a:solidFill>
                <a:srgbClr val="0070C0"/>
              </a:solidFill>
              <a:latin typeface="+mn-ea"/>
              <a:ea typeface="+mn-ea"/>
            </a:endParaRPr>
          </a:p>
        </p:txBody>
      </p:sp>
      <p:sp>
        <p:nvSpPr>
          <p:cNvPr id="8" name="文本框 33"/>
          <p:cNvSpPr txBox="1">
            <a:spLocks noChangeArrowheads="1"/>
          </p:cNvSpPr>
          <p:nvPr/>
        </p:nvSpPr>
        <p:spPr bwMode="auto">
          <a:xfrm>
            <a:off x="4869921" y="2939549"/>
            <a:ext cx="25526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02</a:t>
            </a:r>
            <a:endParaRPr lang="zh-CN" altLang="en-US" sz="5400" dirty="0">
              <a:solidFill>
                <a:srgbClr val="0070C0"/>
              </a:solidFill>
              <a:latin typeface="+mn-ea"/>
              <a:ea typeface="+mn-ea"/>
            </a:endParaRPr>
          </a:p>
        </p:txBody>
      </p:sp>
      <p:sp>
        <p:nvSpPr>
          <p:cNvPr id="9" name="文本框 34"/>
          <p:cNvSpPr txBox="1">
            <a:spLocks noChangeArrowheads="1"/>
          </p:cNvSpPr>
          <p:nvPr/>
        </p:nvSpPr>
        <p:spPr bwMode="auto">
          <a:xfrm>
            <a:off x="7632170" y="2939549"/>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3765">
              <a:lnSpc>
                <a:spcPct val="100000"/>
              </a:lnSpc>
              <a:spcBef>
                <a:spcPct val="0"/>
              </a:spcBef>
              <a:buNone/>
            </a:pPr>
            <a:r>
              <a:rPr lang="en-US" altLang="zh-CN" sz="5400" dirty="0">
                <a:solidFill>
                  <a:srgbClr val="0070C0"/>
                </a:solidFill>
                <a:latin typeface="+mn-ea"/>
                <a:ea typeface="+mn-ea"/>
              </a:rPr>
              <a:t>03</a:t>
            </a:r>
            <a:endParaRPr lang="zh-CN" altLang="en-US" sz="5400" dirty="0">
              <a:solidFill>
                <a:srgbClr val="0070C0"/>
              </a:solidFill>
              <a:latin typeface="+mn-ea"/>
              <a:ea typeface="+mn-ea"/>
            </a:endParaRPr>
          </a:p>
        </p:txBody>
      </p:sp>
      <p:sp>
        <p:nvSpPr>
          <p:cNvPr id="11" name="文本框 10"/>
          <p:cNvSpPr txBox="1"/>
          <p:nvPr/>
        </p:nvSpPr>
        <p:spPr>
          <a:xfrm>
            <a:off x="2593336" y="4069869"/>
            <a:ext cx="1706880" cy="829945"/>
          </a:xfrm>
          <a:prstGeom prst="rect">
            <a:avLst/>
          </a:prstGeom>
          <a:noFill/>
        </p:spPr>
        <p:txBody>
          <a:bodyPr wrap="none" rtlCol="0">
            <a:spAutoFit/>
          </a:bodyPr>
          <a:lstStyle/>
          <a:p>
            <a:pPr algn="dist" defTabSz="913765"/>
            <a:r>
              <a:rPr lang="en-US" altLang="zh-CN"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  </a:t>
            </a:r>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新旧专业</a:t>
            </a:r>
            <a:endPar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a:p>
            <a:pPr algn="dist" defTabSz="913765"/>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转接的特点</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16" name="文本框 15"/>
          <p:cNvSpPr txBox="1"/>
          <p:nvPr/>
        </p:nvSpPr>
        <p:spPr>
          <a:xfrm>
            <a:off x="5131751" y="4069869"/>
            <a:ext cx="2011680" cy="829945"/>
          </a:xfrm>
          <a:prstGeom prst="rect">
            <a:avLst/>
          </a:prstGeom>
          <a:noFill/>
        </p:spPr>
        <p:txBody>
          <a:bodyPr wrap="none" rtlCol="0">
            <a:spAutoFit/>
          </a:bodyPr>
          <a:lstStyle/>
          <a:p>
            <a:pPr algn="dist" defTabSz="913765"/>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新旧专业转接</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a:p>
            <a:pPr algn="dist" defTabSz="913765"/>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rPr>
              <a:t> 的操作流程</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17" name="文本框 16"/>
          <p:cNvSpPr txBox="1"/>
          <p:nvPr/>
        </p:nvSpPr>
        <p:spPr>
          <a:xfrm>
            <a:off x="8207481" y="4063890"/>
            <a:ext cx="1402080" cy="460375"/>
          </a:xfrm>
          <a:prstGeom prst="rect">
            <a:avLst/>
          </a:prstGeom>
          <a:noFill/>
        </p:spPr>
        <p:txBody>
          <a:bodyPr wrap="none" rtlCol="0">
            <a:spAutoFit/>
          </a:bodyPr>
          <a:lstStyle/>
          <a:p>
            <a:pPr algn="dist" defTabSz="913765"/>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常见</a:t>
            </a:r>
            <a:r>
              <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sym typeface="+mn-ea"/>
              </a:rPr>
              <a:t>问题</a:t>
            </a:r>
            <a:endParaRPr lang="zh-CN" altLang="en-US" sz="2400" b="1" dirty="0">
              <a:solidFill>
                <a:prstClr val="black">
                  <a:lumMod val="85000"/>
                  <a:lumOff val="15000"/>
                </a:prstClr>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21" name="矩形 20"/>
          <p:cNvSpPr/>
          <p:nvPr/>
        </p:nvSpPr>
        <p:spPr>
          <a:xfrm>
            <a:off x="6151565" y="1038591"/>
            <a:ext cx="2366479" cy="523220"/>
          </a:xfrm>
          <a:prstGeom prst="rect">
            <a:avLst/>
          </a:prstGeom>
        </p:spPr>
        <p:txBody>
          <a:bodyPr wrap="square">
            <a:spAutoFit/>
          </a:bodyPr>
          <a:lstStyle/>
          <a:p>
            <a:pPr algn="dist" defTabSz="913765"/>
            <a:r>
              <a:rPr lang="en-US" altLang="zh-CN" sz="2800" dirty="0">
                <a:solidFill>
                  <a:prstClr val="white"/>
                </a:solidFill>
                <a:latin typeface="等线" panose="02010600030101010101" charset="-122"/>
                <a:ea typeface="等线" panose="02010600030101010101" charset="-122"/>
                <a:cs typeface="Arial" panose="020B0604020202020204" pitchFamily="34" charset="0"/>
              </a:rPr>
              <a:t>AGENDA</a:t>
            </a:r>
            <a:endParaRPr lang="zh-CN" altLang="en-US" sz="2800" dirty="0">
              <a:solidFill>
                <a:prstClr val="white"/>
              </a:solidFill>
              <a:latin typeface="等线" panose="02010600030101010101" charset="-122"/>
              <a:ea typeface="等线" panose="02010600030101010101" charset="-122"/>
              <a:cs typeface="Arial" panose="020B0604020202020204" pitchFamily="34" charset="0"/>
            </a:endParaRPr>
          </a:p>
        </p:txBody>
      </p:sp>
      <p:sp>
        <p:nvSpPr>
          <p:cNvPr id="22" name="文本框 21"/>
          <p:cNvSpPr txBox="1"/>
          <p:nvPr/>
        </p:nvSpPr>
        <p:spPr>
          <a:xfrm>
            <a:off x="3755446" y="859811"/>
            <a:ext cx="1998669" cy="830997"/>
          </a:xfrm>
          <a:prstGeom prst="rect">
            <a:avLst/>
          </a:prstGeom>
          <a:noFill/>
        </p:spPr>
        <p:txBody>
          <a:bodyPr wrap="square" rtlCol="0">
            <a:spAutoFit/>
          </a:bodyPr>
          <a:lstStyle/>
          <a:p>
            <a:pPr algn="dist" defTabSz="913765"/>
            <a:r>
              <a:rPr lang="zh-CN" altLang="en-US" sz="4800" b="1" dirty="0">
                <a:solidFill>
                  <a:prstClr val="white"/>
                </a:solidFill>
                <a:latin typeface="微软雅黑" panose="020B0503020204020204" pitchFamily="34" charset="-122"/>
                <a:ea typeface="微软雅黑" panose="020B0503020204020204" pitchFamily="34" charset="-122"/>
              </a:rPr>
              <a:t>目 录</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942417" y="901891"/>
            <a:ext cx="0" cy="7468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业务流程</a:t>
            </a:r>
            <a:endParaRPr lang="zh-CN" altLang="en-US" dirty="0"/>
          </a:p>
        </p:txBody>
      </p:sp>
      <p:sp>
        <p:nvSpPr>
          <p:cNvPr id="21" name="文本框 20"/>
          <p:cNvSpPr txBox="1"/>
          <p:nvPr/>
        </p:nvSpPr>
        <p:spPr>
          <a:xfrm>
            <a:off x="6539060" y="5088434"/>
            <a:ext cx="384043"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助学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3" name="图片 2" descr="新旧专业对接--最新对外7.4"/>
          <p:cNvPicPr>
            <a:picLocks noChangeAspect="1"/>
          </p:cNvPicPr>
          <p:nvPr>
            <p:custDataLst>
              <p:tags r:id="rId1"/>
            </p:custDataLst>
          </p:nvPr>
        </p:nvPicPr>
        <p:blipFill>
          <a:blip r:embed="rId2"/>
          <a:stretch>
            <a:fillRect/>
          </a:stretch>
        </p:blipFill>
        <p:spPr>
          <a:xfrm>
            <a:off x="2457450" y="794385"/>
            <a:ext cx="6678295" cy="60636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对接典型案例</a:t>
            </a:r>
            <a:endParaRPr lang="zh-CN" altLang="en-US" dirty="0"/>
          </a:p>
        </p:txBody>
      </p:sp>
      <p:sp>
        <p:nvSpPr>
          <p:cNvPr id="3" name="文本框 2"/>
          <p:cNvSpPr txBox="1"/>
          <p:nvPr/>
        </p:nvSpPr>
        <p:spPr>
          <a:xfrm>
            <a:off x="1041400" y="1738630"/>
            <a:ext cx="9136380" cy="1445260"/>
          </a:xfrm>
          <a:prstGeom prst="rect">
            <a:avLst/>
          </a:prstGeom>
          <a:noFill/>
        </p:spPr>
        <p:txBody>
          <a:bodyPr wrap="none" rtlCol="0">
            <a:spAutoFit/>
            <a:scene3d>
              <a:camera prst="orthographicFront"/>
              <a:lightRig rig="threePt" dir="t"/>
            </a:scene3d>
          </a:bodyPr>
          <a:p>
            <a:pPr marL="571500" indent="-571500">
              <a:buFont typeface="Arial" panose="020B0604020202020204" pitchFamily="34" charset="0"/>
              <a:buChar char="•"/>
            </a:pPr>
            <a:r>
              <a:rPr lang="zh-CN" altLang="en-US" sz="4400">
                <a:ln w="6600">
                  <a:solidFill>
                    <a:schemeClr val="accent2"/>
                  </a:solidFill>
                  <a:prstDash val="solid"/>
                </a:ln>
                <a:solidFill>
                  <a:srgbClr val="FFFFFF"/>
                </a:solidFill>
                <a:effectLst>
                  <a:outerShdw dist="38100" dir="2700000" algn="tl" rotWithShape="0">
                    <a:schemeClr val="accent2"/>
                  </a:outerShdw>
                </a:effectLst>
              </a:rPr>
              <a:t>非高起本（新旧专业无对照关系）</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a:p>
            <a:pPr marL="571500" indent="-571500">
              <a:buFont typeface="Arial" panose="020B0604020202020204" pitchFamily="34" charset="0"/>
              <a:buChar char="•"/>
            </a:pPr>
            <a:r>
              <a:rPr lang="zh-CN" altLang="en-US" sz="4400">
                <a:ln w="6600">
                  <a:solidFill>
                    <a:schemeClr val="accent2"/>
                  </a:solidFill>
                  <a:prstDash val="solid"/>
                </a:ln>
                <a:solidFill>
                  <a:srgbClr val="FFFFFF"/>
                </a:solidFill>
                <a:effectLst>
                  <a:outerShdw dist="38100" dir="2700000" algn="tl" rotWithShape="0">
                    <a:schemeClr val="accent2"/>
                  </a:outerShdw>
                </a:effectLst>
              </a:rPr>
              <a:t>高起本（新旧专业有对照关系）</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tags/tag1.xml><?xml version="1.0" encoding="utf-8"?>
<p:tagLst xmlns:p="http://schemas.openxmlformats.org/presentationml/2006/main">
  <p:tag name="KSO_WM_UNIT_PLACING_PICTURE_USER_VIEWPORT" val="{&quot;height&quot;:10800,&quot;width&quot;:11895}"/>
</p:tagLst>
</file>

<file path=ppt/theme/theme1.xml><?xml version="1.0" encoding="utf-8"?>
<a:theme xmlns:a="http://schemas.openxmlformats.org/drawingml/2006/main" name="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黑体"/>
        <a:ea typeface="黑体"/>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3235</Words>
  <Application>WPS 演示</Application>
  <PresentationFormat>宽屏</PresentationFormat>
  <Paragraphs>461</Paragraphs>
  <Slides>35</Slides>
  <Notes>14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Arial</vt:lpstr>
      <vt:lpstr>宋体</vt:lpstr>
      <vt:lpstr>Wingdings</vt:lpstr>
      <vt:lpstr>Foundry Gridnik Medium</vt:lpstr>
      <vt:lpstr>等线</vt:lpstr>
      <vt:lpstr>Calibri</vt:lpstr>
      <vt:lpstr>微软雅黑</vt:lpstr>
      <vt:lpstr>Dubai Light</vt:lpstr>
      <vt:lpstr>Yu Gothic UI Light</vt:lpstr>
      <vt:lpstr>Franklin Gothic Book</vt:lpstr>
      <vt:lpstr>黑体</vt:lpstr>
      <vt:lpstr>Arial Unicode MS</vt:lpstr>
      <vt:lpstr>Wingdings</vt:lpstr>
      <vt:lpstr>Segoe Print</vt:lpstr>
      <vt:lpstr>Office 主题​​</vt:lpstr>
      <vt:lpstr>湖北省高等教育自学考试 新旧专业转接操作指南 </vt:lpstr>
      <vt:lpstr>PowerPoint 演示文稿</vt:lpstr>
      <vt:lpstr>适用对象</vt:lpstr>
      <vt:lpstr>转接特点</vt:lpstr>
      <vt:lpstr>转接特点</vt:lpstr>
      <vt:lpstr>转接特点</vt:lpstr>
      <vt:lpstr>PowerPoint 演示文稿</vt:lpstr>
      <vt:lpstr>业务流程</vt:lpstr>
      <vt:lpstr>对接典型案例</vt:lpstr>
      <vt:lpstr>非高起本专业</vt:lpstr>
      <vt:lpstr>非高起本专业</vt:lpstr>
      <vt:lpstr>非高起本专业</vt:lpstr>
      <vt:lpstr>非高起本专业</vt:lpstr>
      <vt:lpstr>非高起本专业</vt:lpstr>
      <vt:lpstr>非高起本专业</vt:lpstr>
      <vt:lpstr>非高起本专业</vt:lpstr>
      <vt:lpstr>非高起本专业</vt:lpstr>
      <vt:lpstr>高起本专业</vt:lpstr>
      <vt:lpstr>高起本专业</vt:lpstr>
      <vt:lpstr>高起本专业</vt:lpstr>
      <vt:lpstr>高起本专业</vt:lpstr>
      <vt:lpstr>高起本专业</vt:lpstr>
      <vt:lpstr>高起本专业</vt:lpstr>
      <vt:lpstr>高起本专业</vt:lpstr>
      <vt:lpstr>高起本专业</vt:lpstr>
      <vt:lpstr>高起本专业</vt:lpstr>
      <vt:lpstr>高起本专业</vt:lpstr>
      <vt:lpstr>高起本专业</vt:lpstr>
      <vt:lpstr>PowerPoint 演示文稿</vt:lpstr>
      <vt:lpstr>常见问题</vt:lpstr>
      <vt:lpstr>常见问题</vt:lpstr>
      <vt:lpstr>常见问题</vt:lpstr>
      <vt:lpstr>常见问题</vt:lpstr>
      <vt:lpstr>常见问题</vt:lpstr>
      <vt:lpstr>感谢指导!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王耀平</dc:creator>
  <cp:lastModifiedBy>月下独酌丶</cp:lastModifiedBy>
  <cp:revision>701</cp:revision>
  <dcterms:created xsi:type="dcterms:W3CDTF">2018-02-07T09:01:00Z</dcterms:created>
  <dcterms:modified xsi:type="dcterms:W3CDTF">2021-07-07T07:03:34Z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RubyTemplateID">
    <vt:lpwstr>13</vt:lpwstr>
  </property>
  <property fmtid="{D5CDD505-2E9C-101B-9397-08002B2CF9AE}" pid="4" name="ICV">
    <vt:lpwstr>61C327EF58554C07BDEB94F888131D1B</vt:lpwstr>
  </property>
</Properties>
</file>